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18" r:id="rId3"/>
    <p:sldId id="320" r:id="rId4"/>
    <p:sldId id="336" r:id="rId5"/>
    <p:sldId id="337" r:id="rId6"/>
    <p:sldId id="259" r:id="rId7"/>
    <p:sldId id="257" r:id="rId8"/>
    <p:sldId id="258" r:id="rId9"/>
    <p:sldId id="260" r:id="rId10"/>
    <p:sldId id="307" r:id="rId11"/>
    <p:sldId id="308" r:id="rId12"/>
    <p:sldId id="309" r:id="rId13"/>
    <p:sldId id="312" r:id="rId14"/>
    <p:sldId id="313" r:id="rId15"/>
    <p:sldId id="314" r:id="rId16"/>
    <p:sldId id="321" r:id="rId17"/>
    <p:sldId id="322" r:id="rId18"/>
    <p:sldId id="261" r:id="rId19"/>
    <p:sldId id="310" r:id="rId20"/>
    <p:sldId id="311" r:id="rId21"/>
    <p:sldId id="315" r:id="rId22"/>
    <p:sldId id="262" r:id="rId23"/>
    <p:sldId id="263" r:id="rId24"/>
    <p:sldId id="264" r:id="rId25"/>
    <p:sldId id="265" r:id="rId26"/>
    <p:sldId id="266" r:id="rId27"/>
    <p:sldId id="267" r:id="rId28"/>
    <p:sldId id="268" r:id="rId29"/>
    <p:sldId id="269" r:id="rId30"/>
    <p:sldId id="270" r:id="rId31"/>
    <p:sldId id="271" r:id="rId32"/>
    <p:sldId id="338" r:id="rId33"/>
    <p:sldId id="340" r:id="rId34"/>
    <p:sldId id="272" r:id="rId35"/>
    <p:sldId id="274" r:id="rId36"/>
    <p:sldId id="273" r:id="rId37"/>
    <p:sldId id="339" r:id="rId38"/>
    <p:sldId id="275" r:id="rId39"/>
    <p:sldId id="277" r:id="rId40"/>
    <p:sldId id="324" r:id="rId41"/>
    <p:sldId id="325" r:id="rId42"/>
    <p:sldId id="276" r:id="rId43"/>
    <p:sldId id="326" r:id="rId44"/>
    <p:sldId id="278" r:id="rId45"/>
    <p:sldId id="282" r:id="rId46"/>
    <p:sldId id="327" r:id="rId47"/>
    <p:sldId id="279" r:id="rId48"/>
    <p:sldId id="280" r:id="rId49"/>
    <p:sldId id="281" r:id="rId50"/>
    <p:sldId id="328" r:id="rId51"/>
    <p:sldId id="329" r:id="rId52"/>
    <p:sldId id="323" r:id="rId53"/>
    <p:sldId id="316" r:id="rId54"/>
    <p:sldId id="292" r:id="rId55"/>
    <p:sldId id="293" r:id="rId56"/>
    <p:sldId id="294" r:id="rId57"/>
    <p:sldId id="295" r:id="rId58"/>
    <p:sldId id="290" r:id="rId59"/>
    <p:sldId id="331" r:id="rId60"/>
    <p:sldId id="283" r:id="rId61"/>
    <p:sldId id="284" r:id="rId62"/>
    <p:sldId id="285" r:id="rId63"/>
    <p:sldId id="330" r:id="rId64"/>
    <p:sldId id="332" r:id="rId65"/>
    <p:sldId id="286" r:id="rId66"/>
    <p:sldId id="287" r:id="rId67"/>
    <p:sldId id="334" r:id="rId68"/>
    <p:sldId id="333" r:id="rId69"/>
    <p:sldId id="288" r:id="rId70"/>
    <p:sldId id="289" r:id="rId71"/>
    <p:sldId id="291" r:id="rId72"/>
    <p:sldId id="296" r:id="rId73"/>
    <p:sldId id="302" r:id="rId74"/>
    <p:sldId id="335" r:id="rId75"/>
    <p:sldId id="297" r:id="rId76"/>
    <p:sldId id="303" r:id="rId77"/>
    <p:sldId id="304" r:id="rId78"/>
    <p:sldId id="298" r:id="rId79"/>
    <p:sldId id="299" r:id="rId80"/>
    <p:sldId id="300" r:id="rId81"/>
    <p:sldId id="301" r:id="rId82"/>
    <p:sldId id="305" r:id="rId83"/>
    <p:sldId id="30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91" autoAdjust="0"/>
  </p:normalViewPr>
  <p:slideViewPr>
    <p:cSldViewPr snapToGrid="0">
      <p:cViewPr varScale="1">
        <p:scale>
          <a:sx n="79" d="100"/>
          <a:sy n="79" d="100"/>
        </p:scale>
        <p:origin x="82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C1FB6-2D8F-4C82-89A4-24BE56A86348}"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933A7-D343-4543-A221-C2D46C0FB6F4}" type="slidenum">
              <a:rPr lang="en-US" smtClean="0"/>
              <a:t>‹#›</a:t>
            </a:fld>
            <a:endParaRPr lang="en-US"/>
          </a:p>
        </p:txBody>
      </p:sp>
    </p:spTree>
    <p:extLst>
      <p:ext uri="{BB962C8B-B14F-4D97-AF65-F5344CB8AC3E}">
        <p14:creationId xmlns:p14="http://schemas.microsoft.com/office/powerpoint/2010/main" val="2687491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https://www.youtube.com/watch?app=desktop&amp;v=pODqT0P8VI4&amp;ab_channel=MilkTeethTV</a:t>
            </a:r>
          </a:p>
          <a:p>
            <a:endParaRPr lang="en-US" dirty="0"/>
          </a:p>
        </p:txBody>
      </p:sp>
      <p:sp>
        <p:nvSpPr>
          <p:cNvPr id="4" name="Slide Number Placeholder 3"/>
          <p:cNvSpPr>
            <a:spLocks noGrp="1"/>
          </p:cNvSpPr>
          <p:nvPr>
            <p:ph type="sldNum" sz="quarter" idx="10"/>
          </p:nvPr>
        </p:nvSpPr>
        <p:spPr/>
        <p:txBody>
          <a:bodyPr/>
          <a:lstStyle/>
          <a:p>
            <a:fld id="{E16933A7-D343-4543-A221-C2D46C0FB6F4}" type="slidenum">
              <a:rPr lang="en-US" smtClean="0"/>
              <a:t>2</a:t>
            </a:fld>
            <a:endParaRPr lang="en-US"/>
          </a:p>
        </p:txBody>
      </p:sp>
    </p:spTree>
    <p:extLst>
      <p:ext uri="{BB962C8B-B14F-4D97-AF65-F5344CB8AC3E}">
        <p14:creationId xmlns:p14="http://schemas.microsoft.com/office/powerpoint/2010/main" val="113529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https://www.imnepal.com/popular-leader-nepal-no-more-death/</a:t>
            </a:r>
          </a:p>
        </p:txBody>
      </p:sp>
      <p:sp>
        <p:nvSpPr>
          <p:cNvPr id="4" name="Slide Number Placeholder 3"/>
          <p:cNvSpPr>
            <a:spLocks noGrp="1"/>
          </p:cNvSpPr>
          <p:nvPr>
            <p:ph type="sldNum" sz="quarter" idx="10"/>
          </p:nvPr>
        </p:nvSpPr>
        <p:spPr/>
        <p:txBody>
          <a:bodyPr/>
          <a:lstStyle/>
          <a:p>
            <a:fld id="{E16933A7-D343-4543-A221-C2D46C0FB6F4}" type="slidenum">
              <a:rPr lang="en-US" smtClean="0"/>
              <a:t>5</a:t>
            </a:fld>
            <a:endParaRPr lang="en-US"/>
          </a:p>
        </p:txBody>
      </p:sp>
    </p:spTree>
    <p:extLst>
      <p:ext uri="{BB962C8B-B14F-4D97-AF65-F5344CB8AC3E}">
        <p14:creationId xmlns:p14="http://schemas.microsoft.com/office/powerpoint/2010/main" val="191244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https://blog.acesence.com/10-important-leadership-skills-for-effective-leaders/</a:t>
            </a:r>
          </a:p>
        </p:txBody>
      </p:sp>
      <p:sp>
        <p:nvSpPr>
          <p:cNvPr id="4" name="Slide Number Placeholder 3"/>
          <p:cNvSpPr>
            <a:spLocks noGrp="1"/>
          </p:cNvSpPr>
          <p:nvPr>
            <p:ph type="sldNum" sz="quarter" idx="10"/>
          </p:nvPr>
        </p:nvSpPr>
        <p:spPr/>
        <p:txBody>
          <a:bodyPr/>
          <a:lstStyle/>
          <a:p>
            <a:fld id="{E16933A7-D343-4543-A221-C2D46C0FB6F4}" type="slidenum">
              <a:rPr lang="en-US" smtClean="0"/>
              <a:t>13</a:t>
            </a:fld>
            <a:endParaRPr lang="en-US"/>
          </a:p>
        </p:txBody>
      </p:sp>
    </p:spTree>
    <p:extLst>
      <p:ext uri="{BB962C8B-B14F-4D97-AF65-F5344CB8AC3E}">
        <p14:creationId xmlns:p14="http://schemas.microsoft.com/office/powerpoint/2010/main" val="218555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is humility in leadership?</a:t>
            </a:r>
          </a:p>
          <a:p>
            <a:r>
              <a:rPr lang="en-US" sz="1200" b="0" i="0" kern="1200" dirty="0">
                <a:solidFill>
                  <a:schemeClr val="tx1"/>
                </a:solidFill>
                <a:effectLst/>
                <a:latin typeface="+mn-lt"/>
                <a:ea typeface="+mn-ea"/>
                <a:cs typeface="+mn-cs"/>
              </a:rPr>
              <a:t>In leadership, humility is defined as the ability to remain aware of yourself, appreciate other people's strengths and contributions, and openness to new ideas and feedback regarding your performances. A humble leader can improve the rate of employee engagement, which leads to better job satisfaction rates.</a:t>
            </a:r>
          </a:p>
          <a:p>
            <a:endParaRPr lang="en-US" dirty="0"/>
          </a:p>
        </p:txBody>
      </p:sp>
      <p:sp>
        <p:nvSpPr>
          <p:cNvPr id="4" name="Slide Number Placeholder 3"/>
          <p:cNvSpPr>
            <a:spLocks noGrp="1"/>
          </p:cNvSpPr>
          <p:nvPr>
            <p:ph type="sldNum" sz="quarter" idx="10"/>
          </p:nvPr>
        </p:nvSpPr>
        <p:spPr/>
        <p:txBody>
          <a:bodyPr/>
          <a:lstStyle/>
          <a:p>
            <a:fld id="{E16933A7-D343-4543-A221-C2D46C0FB6F4}" type="slidenum">
              <a:rPr lang="en-US" smtClean="0"/>
              <a:t>14</a:t>
            </a:fld>
            <a:endParaRPr lang="en-US"/>
          </a:p>
        </p:txBody>
      </p:sp>
    </p:spTree>
    <p:extLst>
      <p:ext uri="{BB962C8B-B14F-4D97-AF65-F5344CB8AC3E}">
        <p14:creationId xmlns:p14="http://schemas.microsoft.com/office/powerpoint/2010/main" val="230068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trait theory of leadership looks at personality, social, physical, or intellectual traits that differentiate leaders from non-leaders.  Initially this theory was based on studies that looked at over 80 different traits, which allowed almost anything to be defined as leadership.  A breakthrough occurred when researchers began to organize the traits into categories, and this became known as the Big Five Personality Framework where five groups of traits were found to be consistently present among leaders.  </a:t>
            </a:r>
          </a:p>
          <a:p>
            <a:endParaRPr lang="en-US" dirty="0"/>
          </a:p>
          <a:p>
            <a:r>
              <a:rPr lang="en-US" dirty="0"/>
              <a:t>Some essential leadership traits include extraversion, conscientiousness, openness , agreeableness, and emotional intelligence (EI), although the link between EI and leadership has not been fully explored.</a:t>
            </a:r>
          </a:p>
          <a:p>
            <a:endParaRPr lang="en-US" dirty="0"/>
          </a:p>
          <a:p>
            <a:r>
              <a:rPr lang="en-US" dirty="0"/>
              <a:t>With the many years of research dedicated to the trait theory of leadership, it is widely accepted that traits do predict leadership.  However, it is more likely that they predict the emergence of a leader rather than the effectiveness of a leader.</a:t>
            </a:r>
          </a:p>
          <a:p>
            <a:endParaRPr lang="en-US" dirty="0"/>
          </a:p>
        </p:txBody>
      </p:sp>
      <p:sp>
        <p:nvSpPr>
          <p:cNvPr id="4" name="Slide Number Placeholder 3"/>
          <p:cNvSpPr>
            <a:spLocks noGrp="1"/>
          </p:cNvSpPr>
          <p:nvPr>
            <p:ph type="sldNum" sz="quarter" idx="5"/>
          </p:nvPr>
        </p:nvSpPr>
        <p:spPr/>
        <p:txBody>
          <a:bodyPr/>
          <a:lstStyle/>
          <a:p>
            <a:fld id="{E16933A7-D343-4543-A221-C2D46C0FB6F4}" type="slidenum">
              <a:rPr lang="en-US" smtClean="0"/>
              <a:t>22</a:t>
            </a:fld>
            <a:endParaRPr lang="en-US"/>
          </a:p>
        </p:txBody>
      </p:sp>
    </p:spTree>
    <p:extLst>
      <p:ext uri="{BB962C8B-B14F-4D97-AF65-F5344CB8AC3E}">
        <p14:creationId xmlns:p14="http://schemas.microsoft.com/office/powerpoint/2010/main" val="117311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933A7-D343-4543-A221-C2D46C0FB6F4}" type="slidenum">
              <a:rPr lang="en-US" smtClean="0"/>
              <a:t>62</a:t>
            </a:fld>
            <a:endParaRPr lang="en-US"/>
          </a:p>
        </p:txBody>
      </p:sp>
    </p:spTree>
    <p:extLst>
      <p:ext uri="{BB962C8B-B14F-4D97-AF65-F5344CB8AC3E}">
        <p14:creationId xmlns:p14="http://schemas.microsoft.com/office/powerpoint/2010/main" val="2408491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https://www.youtube.com/watch?v=K57rvR2nGu0&amp;ab_channel=Educationleaves</a:t>
            </a:r>
          </a:p>
        </p:txBody>
      </p:sp>
      <p:sp>
        <p:nvSpPr>
          <p:cNvPr id="4" name="Slide Number Placeholder 3"/>
          <p:cNvSpPr>
            <a:spLocks noGrp="1"/>
          </p:cNvSpPr>
          <p:nvPr>
            <p:ph type="sldNum" sz="quarter" idx="10"/>
          </p:nvPr>
        </p:nvSpPr>
        <p:spPr/>
        <p:txBody>
          <a:bodyPr/>
          <a:lstStyle/>
          <a:p>
            <a:fld id="{E16933A7-D343-4543-A221-C2D46C0FB6F4}" type="slidenum">
              <a:rPr lang="en-US" smtClean="0"/>
              <a:t>65</a:t>
            </a:fld>
            <a:endParaRPr lang="en-US"/>
          </a:p>
        </p:txBody>
      </p:sp>
    </p:spTree>
    <p:extLst>
      <p:ext uri="{BB962C8B-B14F-4D97-AF65-F5344CB8AC3E}">
        <p14:creationId xmlns:p14="http://schemas.microsoft.com/office/powerpoint/2010/main" val="383958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47E3-F63C-0916-F387-692165343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6ADB1D-7722-00EA-E8CE-5CE26E3FE8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FC3EB9-3E5A-B771-19AF-09E2E06FCAC4}"/>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7279E7D4-C9AE-3C1B-EABD-AA21C0B34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F5102-5C8C-76D5-8F51-BA1CC3C54E51}"/>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177334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2EB9-7224-4668-0847-62C5A69E4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35FA9-265B-B5B4-6DD7-A03882EA6E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917BF-D737-5550-2215-11726AB8B323}"/>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FFAC2980-B9B4-2BED-CA8F-545417DAD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DAC23-72EA-F8C7-2010-6B4E0B898B62}"/>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405065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54306-30A8-919A-7F68-F4D296B057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8177C-FAAA-BF16-718A-B711C4126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CC004-F421-73EA-B891-7CFF42FB34F5}"/>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4DF61069-C113-560C-AB37-198B963B2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76C7B-2F55-AB97-DDA0-B80B4822B8C5}"/>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41038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031F-0947-B563-01AD-A11B300FAF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B4B2C-E322-C162-14E3-6C4343572E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62F85-2926-E250-73EA-72BB210B82F4}"/>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1A232C3C-DA7C-D540-8286-C42272038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1C218-DBEA-1A66-7738-D7FB19EC708A}"/>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125501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0B91-4A02-AE78-D584-89B811500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89AACF-404B-13D5-D45D-CAAD36364F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1600E-AECC-FE12-328C-C8425CF2CA6F}"/>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EE36A766-539C-AA36-9F88-06CD5CF22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84141-AF10-5718-7559-C8B546B99A84}"/>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341843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2A6F-DED2-3546-4E7F-C711F1883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AC97FA-CC2E-2786-5FE7-7214BA475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26408D-ECDC-E935-2BE6-BCA852510E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82CC9E-F79B-96E3-0210-6EE26D003D24}"/>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6" name="Footer Placeholder 5">
            <a:extLst>
              <a:ext uri="{FF2B5EF4-FFF2-40B4-BE49-F238E27FC236}">
                <a16:creationId xmlns:a16="http://schemas.microsoft.com/office/drawing/2014/main" id="{99ABEF21-6532-2C21-1BB3-BB2C325C6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C5C8D-200F-6AB9-CA36-D49267534AA5}"/>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65734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7DA3-E173-A8E1-D239-B79A7D7EAF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203B55-BB8D-CF8E-71FC-66F0E9667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D38B88-2B35-C58D-B931-1F75DEB1F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0DA502-6A60-3B77-A638-A3FF8D267F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F90CB8-CE1A-44DC-3A4C-80B0517AD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6CBD61-686D-3A89-0C58-8481D3EF9A72}"/>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8" name="Footer Placeholder 7">
            <a:extLst>
              <a:ext uri="{FF2B5EF4-FFF2-40B4-BE49-F238E27FC236}">
                <a16:creationId xmlns:a16="http://schemas.microsoft.com/office/drawing/2014/main" id="{97DA6191-5122-D904-6452-A9645C91A7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9052EE-88EE-5BF3-8648-B4767CE266DB}"/>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3647122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A393-2E99-1B0B-368B-5D2FADA2E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109F60-F4C9-0C8E-B625-38B7AEADC2B8}"/>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4" name="Footer Placeholder 3">
            <a:extLst>
              <a:ext uri="{FF2B5EF4-FFF2-40B4-BE49-F238E27FC236}">
                <a16:creationId xmlns:a16="http://schemas.microsoft.com/office/drawing/2014/main" id="{88E00780-8BED-1763-8080-D1D3BD8509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196B64-1BC3-6706-C24E-CD4CECF72123}"/>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139724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847A6-0625-C70C-11B0-6B72A43E071B}"/>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3" name="Footer Placeholder 2">
            <a:extLst>
              <a:ext uri="{FF2B5EF4-FFF2-40B4-BE49-F238E27FC236}">
                <a16:creationId xmlns:a16="http://schemas.microsoft.com/office/drawing/2014/main" id="{182A75F8-0878-7FD5-4D58-40041ED748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A5374D-9758-8CDA-8D1E-EA1BBD9A79DF}"/>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140277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C94E-0A8A-1684-4A13-2017F28D7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0A8CE-9972-68BD-063E-B9047607DD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DD0AFF-804B-9998-EBC6-A9EEEC36F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846E9-DA22-089F-5FC6-EA80E6EBD7C6}"/>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6" name="Footer Placeholder 5">
            <a:extLst>
              <a:ext uri="{FF2B5EF4-FFF2-40B4-BE49-F238E27FC236}">
                <a16:creationId xmlns:a16="http://schemas.microsoft.com/office/drawing/2014/main" id="{A14225FC-94BE-C542-AF92-61A4113366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EC54E-43B3-250C-059F-C76A47ACD9ED}"/>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310370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0B75-8EA7-9FBC-EACF-A2C3232C9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F0E52-B2FC-93B7-9C82-51D3DDB281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358838-C293-0605-F449-93A030BCD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0AE98-896E-2C59-BEA5-DC297C12532D}"/>
              </a:ext>
            </a:extLst>
          </p:cNvPr>
          <p:cNvSpPr>
            <a:spLocks noGrp="1"/>
          </p:cNvSpPr>
          <p:nvPr>
            <p:ph type="dt" sz="half" idx="10"/>
          </p:nvPr>
        </p:nvSpPr>
        <p:spPr/>
        <p:txBody>
          <a:bodyPr/>
          <a:lstStyle/>
          <a:p>
            <a:fld id="{99C634F4-99AD-4D6B-A86F-1493772FACC2}" type="datetimeFigureOut">
              <a:rPr lang="en-US" smtClean="0"/>
              <a:t>5/14/2025</a:t>
            </a:fld>
            <a:endParaRPr lang="en-US"/>
          </a:p>
        </p:txBody>
      </p:sp>
      <p:sp>
        <p:nvSpPr>
          <p:cNvPr id="6" name="Footer Placeholder 5">
            <a:extLst>
              <a:ext uri="{FF2B5EF4-FFF2-40B4-BE49-F238E27FC236}">
                <a16:creationId xmlns:a16="http://schemas.microsoft.com/office/drawing/2014/main" id="{1EE44495-0511-FF3D-BF5D-78DAFB5E9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A06B44-6422-555C-0791-5F1853527D65}"/>
              </a:ext>
            </a:extLst>
          </p:cNvPr>
          <p:cNvSpPr>
            <a:spLocks noGrp="1"/>
          </p:cNvSpPr>
          <p:nvPr>
            <p:ph type="sldNum" sz="quarter" idx="12"/>
          </p:nvPr>
        </p:nvSpPr>
        <p:spPr/>
        <p:txBody>
          <a:bodyPr/>
          <a:lstStyle/>
          <a:p>
            <a:fld id="{5CFE5C38-843C-41B6-A837-FB9CDFCD17A1}" type="slidenum">
              <a:rPr lang="en-US" smtClean="0"/>
              <a:t>‹#›</a:t>
            </a:fld>
            <a:endParaRPr lang="en-US"/>
          </a:p>
        </p:txBody>
      </p:sp>
    </p:spTree>
    <p:extLst>
      <p:ext uri="{BB962C8B-B14F-4D97-AF65-F5344CB8AC3E}">
        <p14:creationId xmlns:p14="http://schemas.microsoft.com/office/powerpoint/2010/main" val="257243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507C39-F98C-0D89-1F68-BA2F7CD1C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47AC08-9FCB-1B6D-2334-F6B11E40A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8B50A-F9B8-517A-6A05-E9126996D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634F4-99AD-4D6B-A86F-1493772FACC2}" type="datetimeFigureOut">
              <a:rPr lang="en-US" smtClean="0"/>
              <a:t>5/14/2025</a:t>
            </a:fld>
            <a:endParaRPr lang="en-US"/>
          </a:p>
        </p:txBody>
      </p:sp>
      <p:sp>
        <p:nvSpPr>
          <p:cNvPr id="5" name="Footer Placeholder 4">
            <a:extLst>
              <a:ext uri="{FF2B5EF4-FFF2-40B4-BE49-F238E27FC236}">
                <a16:creationId xmlns:a16="http://schemas.microsoft.com/office/drawing/2014/main" id="{C7210C01-2F84-FAE7-5986-E34F02628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8AE552-9772-44B4-F7EA-134FA61159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E5C38-843C-41B6-A837-FB9CDFCD17A1}" type="slidenum">
              <a:rPr lang="en-US" smtClean="0"/>
              <a:t>‹#›</a:t>
            </a:fld>
            <a:endParaRPr lang="en-US"/>
          </a:p>
        </p:txBody>
      </p:sp>
    </p:spTree>
    <p:extLst>
      <p:ext uri="{BB962C8B-B14F-4D97-AF65-F5344CB8AC3E}">
        <p14:creationId xmlns:p14="http://schemas.microsoft.com/office/powerpoint/2010/main" val="284290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verywellmind.com/leadership-styles-279531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log.vantagecircle.com/importance-of-teamwork/" TargetMode="External"/><Relationship Id="rId2" Type="http://schemas.openxmlformats.org/officeDocument/2006/relationships/hyperlink" Target="https://blog.vantagecircle.com/foster-collaboration-in-the-workplace/" TargetMode="External"/><Relationship Id="rId1" Type="http://schemas.openxmlformats.org/officeDocument/2006/relationships/slideLayout" Target="../slideLayouts/slideLayout2.xml"/><Relationship Id="rId4" Type="http://schemas.openxmlformats.org/officeDocument/2006/relationships/hyperlink" Target="https://blog.vantagecircle.com/active-listeni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iznewske.com/kurt-lewin-leadership-styl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ww.hrdconnect.com/2020/05/11/the-link-between-leadership-and-employee-retention/"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managementstudyhq.com/management-by-objectives.html" TargetMode="External"/><Relationship Id="rId2" Type="http://schemas.openxmlformats.org/officeDocument/2006/relationships/hyperlink" Target="https://www.managementstudyhq.com/managing-online-marketing.html" TargetMode="External"/><Relationship Id="rId1" Type="http://schemas.openxmlformats.org/officeDocument/2006/relationships/slideLayout" Target="../slideLayouts/slideLayout2.xml"/><Relationship Id="rId4" Type="http://schemas.openxmlformats.org/officeDocument/2006/relationships/hyperlink" Target="https://www.managementstudyhq.com/types-of-communication.html"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managementstudyhq.com/management-objectives-10-major-objectives-of-management.html" TargetMode="External"/><Relationship Id="rId7" Type="http://schemas.openxmlformats.org/officeDocument/2006/relationships/hyperlink" Target="https://www.managementstudyhq.com/managerial-responsibilities.html" TargetMode="External"/><Relationship Id="rId2" Type="http://schemas.openxmlformats.org/officeDocument/2006/relationships/hyperlink" Target="https://www.managementstudyhq.com/why-is-project-management-important.html" TargetMode="External"/><Relationship Id="rId1" Type="http://schemas.openxmlformats.org/officeDocument/2006/relationships/slideLayout" Target="../slideLayouts/slideLayout2.xml"/><Relationship Id="rId6" Type="http://schemas.openxmlformats.org/officeDocument/2006/relationships/hyperlink" Target="https://www.managementstudyhq.com/time-management-benefits-techniques.html" TargetMode="External"/><Relationship Id="rId5" Type="http://schemas.openxmlformats.org/officeDocument/2006/relationships/hyperlink" Target="https://www.managementstudyhq.com/contribution-by-peter-drucker-mbo.html" TargetMode="External"/><Relationship Id="rId4" Type="http://schemas.openxmlformats.org/officeDocument/2006/relationships/hyperlink" Target="https://www.managementstudyhq.com/goal-setting-theory-of-motivation.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studocu.com/ph/document/aklan-state-university/business-administration/case-study-1-leadership-and-management/11874273" TargetMode="External"/><Relationship Id="rId2" Type="http://schemas.openxmlformats.org/officeDocument/2006/relationships/hyperlink" Target="https://www.studocu.com/ph/document/aklan-state-university/business-administration/case-study-3-management-and-motivation/1187427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755F-9D87-691B-4010-9726C3F1A216}"/>
              </a:ext>
            </a:extLst>
          </p:cNvPr>
          <p:cNvSpPr>
            <a:spLocks noGrp="1"/>
          </p:cNvSpPr>
          <p:nvPr>
            <p:ph type="ctrTitle"/>
          </p:nvPr>
        </p:nvSpPr>
        <p:spPr/>
        <p:txBody>
          <a:bodyPr/>
          <a:lstStyle/>
          <a:p>
            <a:r>
              <a:rPr lang="en-US" dirty="0"/>
              <a:t>Leadership</a:t>
            </a:r>
          </a:p>
        </p:txBody>
      </p:sp>
      <p:sp>
        <p:nvSpPr>
          <p:cNvPr id="3" name="Subtitle 2">
            <a:extLst>
              <a:ext uri="{FF2B5EF4-FFF2-40B4-BE49-F238E27FC236}">
                <a16:creationId xmlns:a16="http://schemas.microsoft.com/office/drawing/2014/main" id="{618CC181-37C3-BE62-4925-B5C32019B16C}"/>
              </a:ext>
            </a:extLst>
          </p:cNvPr>
          <p:cNvSpPr>
            <a:spLocks noGrp="1"/>
          </p:cNvSpPr>
          <p:nvPr>
            <p:ph type="subTitle" idx="1"/>
          </p:nvPr>
        </p:nvSpPr>
        <p:spPr>
          <a:xfrm>
            <a:off x="272373" y="3602038"/>
            <a:ext cx="11527277" cy="1655762"/>
          </a:xfrm>
        </p:spPr>
        <p:txBody>
          <a:bodyPr/>
          <a:lstStyle/>
          <a:p>
            <a:r>
              <a:rPr lang="en-US" dirty="0"/>
              <a:t>Dinesh </a:t>
            </a:r>
            <a:r>
              <a:rPr lang="en-US" dirty="0" err="1"/>
              <a:t>sharma</a:t>
            </a:r>
            <a:endParaRPr lang="en-US" dirty="0"/>
          </a:p>
          <a:p>
            <a:r>
              <a:rPr lang="en-US" dirty="0"/>
              <a:t>Leadership: </a:t>
            </a:r>
            <a:r>
              <a:rPr lang="en-US" dirty="0">
                <a:latin typeface="Georgia" pitchFamily="18" charset="0"/>
              </a:rPr>
              <a:t>The ability to influence a group toward the achievement of a vision or a set of goals</a:t>
            </a:r>
          </a:p>
          <a:p>
            <a:endParaRPr lang="en-US" dirty="0"/>
          </a:p>
        </p:txBody>
      </p:sp>
    </p:spTree>
    <p:extLst>
      <p:ext uri="{BB962C8B-B14F-4D97-AF65-F5344CB8AC3E}">
        <p14:creationId xmlns:p14="http://schemas.microsoft.com/office/powerpoint/2010/main" val="236285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60BC-63E6-454D-96F8-995CB7390506}"/>
              </a:ext>
            </a:extLst>
          </p:cNvPr>
          <p:cNvSpPr>
            <a:spLocks noGrp="1"/>
          </p:cNvSpPr>
          <p:nvPr>
            <p:ph type="title"/>
          </p:nvPr>
        </p:nvSpPr>
        <p:spPr>
          <a:xfrm>
            <a:off x="194553" y="365126"/>
            <a:ext cx="11683315" cy="530614"/>
          </a:xfrm>
        </p:spPr>
        <p:txBody>
          <a:bodyPr>
            <a:normAutofit fontScale="90000"/>
          </a:bodyPr>
          <a:lstStyle/>
          <a:p>
            <a:r>
              <a:rPr lang="en-US" b="1" dirty="0"/>
              <a:t>10 reasons why leadership is important in the workplace:</a:t>
            </a:r>
            <a:br>
              <a:rPr lang="en-US" dirty="0"/>
            </a:br>
            <a:endParaRPr lang="en-US" dirty="0"/>
          </a:p>
        </p:txBody>
      </p:sp>
      <p:sp>
        <p:nvSpPr>
          <p:cNvPr id="3" name="Content Placeholder 2">
            <a:extLst>
              <a:ext uri="{FF2B5EF4-FFF2-40B4-BE49-F238E27FC236}">
                <a16:creationId xmlns:a16="http://schemas.microsoft.com/office/drawing/2014/main" id="{DD7B183F-9A15-4A60-A4ED-6477156EAB19}"/>
              </a:ext>
            </a:extLst>
          </p:cNvPr>
          <p:cNvSpPr>
            <a:spLocks noGrp="1"/>
          </p:cNvSpPr>
          <p:nvPr>
            <p:ph idx="1"/>
          </p:nvPr>
        </p:nvSpPr>
        <p:spPr>
          <a:xfrm>
            <a:off x="194553" y="615820"/>
            <a:ext cx="11420273" cy="6242180"/>
          </a:xfrm>
        </p:spPr>
        <p:txBody>
          <a:bodyPr>
            <a:normAutofit fontScale="70000" lnSpcReduction="20000"/>
          </a:bodyPr>
          <a:lstStyle/>
          <a:p>
            <a:pPr algn="just"/>
            <a:r>
              <a:rPr lang="en-US" sz="3400" b="1" dirty="0"/>
              <a:t>1. Improves Communication</a:t>
            </a:r>
            <a:endParaRPr lang="en-US" sz="3400" dirty="0"/>
          </a:p>
          <a:p>
            <a:pPr marL="0" indent="0" algn="just">
              <a:buNone/>
            </a:pPr>
            <a:r>
              <a:rPr lang="en-US" sz="3400" dirty="0"/>
              <a:t>One of the most important duties of a leader is to facilitate communication within the workplace. Clear and concise communication is essential for any team to function correctly. Effective leaders will make it a point to keep lines of communication open at all times and create an open and inclusive environment where everyone feels comfortable sharing their ideas. By ensuring employees have a forum to voice their concerns and opinions, a leader can encourage a work culture where new ideas are welcome, and misunderstandings are avoided.</a:t>
            </a:r>
          </a:p>
          <a:p>
            <a:pPr algn="just"/>
            <a:r>
              <a:rPr lang="en-US" sz="3400" b="1" dirty="0"/>
              <a:t>2. Creates A Better Work Environment </a:t>
            </a:r>
            <a:endParaRPr lang="en-US" sz="3400" dirty="0"/>
          </a:p>
          <a:p>
            <a:pPr marL="0" indent="0" algn="just">
              <a:buNone/>
            </a:pPr>
            <a:r>
              <a:rPr lang="en-US" sz="3400" dirty="0"/>
              <a:t>Leaders have a profound impact on their overall work environment. Effective leaders create an atmosphere of trust and respect, which in turn fosters creativity and collaboration. Employee morale is also higher in workplaces with strong management, leading to stronger workplace relationships. When employees feel engaged with their team and that their contributions matter, they are more likely to be motivated to go above and beyond in the workplace.</a:t>
            </a:r>
          </a:p>
          <a:p>
            <a:pPr algn="just"/>
            <a:r>
              <a:rPr lang="en-US" sz="3400" b="1" dirty="0"/>
              <a:t>3. Improves Productivity</a:t>
            </a:r>
            <a:endParaRPr lang="en-US" sz="3400" dirty="0"/>
          </a:p>
          <a:p>
            <a:pPr marL="0" indent="0" algn="just">
              <a:buNone/>
            </a:pPr>
            <a:r>
              <a:rPr lang="en-US" sz="3400" dirty="0"/>
              <a:t>A successful leader makes all the difference in a team’s productivity. When employees feel excited about the work they’re doing, they are more likely to be productive. On the other hand, a poor leader can cause employees to become disengaged and uninterested in their work. A team that is led effectively will be more productive, efficient, and successful overall. </a:t>
            </a:r>
          </a:p>
          <a:p>
            <a:endParaRPr lang="en-US" dirty="0"/>
          </a:p>
        </p:txBody>
      </p:sp>
    </p:spTree>
    <p:extLst>
      <p:ext uri="{BB962C8B-B14F-4D97-AF65-F5344CB8AC3E}">
        <p14:creationId xmlns:p14="http://schemas.microsoft.com/office/powerpoint/2010/main" val="237078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82A79F-5187-4151-B221-C2C027C59227}"/>
              </a:ext>
            </a:extLst>
          </p:cNvPr>
          <p:cNvSpPr>
            <a:spLocks noGrp="1"/>
          </p:cNvSpPr>
          <p:nvPr>
            <p:ph idx="4294967295"/>
          </p:nvPr>
        </p:nvSpPr>
        <p:spPr>
          <a:xfrm>
            <a:off x="0" y="365125"/>
            <a:ext cx="11623675" cy="6492875"/>
          </a:xfrm>
        </p:spPr>
        <p:txBody>
          <a:bodyPr>
            <a:normAutofit fontScale="85000" lnSpcReduction="20000"/>
          </a:bodyPr>
          <a:lstStyle/>
          <a:p>
            <a:r>
              <a:rPr lang="en-US" b="1" dirty="0"/>
              <a:t>4. Increases Efficiency</a:t>
            </a:r>
            <a:endParaRPr lang="en-US" dirty="0"/>
          </a:p>
          <a:p>
            <a:pPr marL="0" indent="0">
              <a:buNone/>
            </a:pPr>
            <a:r>
              <a:rPr lang="en-US" dirty="0"/>
              <a:t>A productive leader can help to improve efficiency by getting the most out of their team. Leaders can help improve efficiency by ensuring everyone is working towards the same goal and doing what they do best. They can provide guidance and direction while delegating tasks to make the most of everyone’s strengths.</a:t>
            </a:r>
          </a:p>
          <a:p>
            <a:r>
              <a:rPr lang="en-US" b="1" dirty="0"/>
              <a:t>5. Decreases Mistakes</a:t>
            </a:r>
            <a:endParaRPr lang="en-US" dirty="0"/>
          </a:p>
          <a:p>
            <a:pPr marL="0" indent="0">
              <a:buNone/>
            </a:pPr>
            <a:r>
              <a:rPr lang="en-US" dirty="0"/>
              <a:t>A capable leader is essential for any workplace that wants to minimize mistakes and run smoothly. This is especially important in high-pressure environments where mistakes can have serious consequences. A leader needs to be able to identify potential problems early on and quickly resolve them.</a:t>
            </a:r>
          </a:p>
          <a:p>
            <a:r>
              <a:rPr lang="en-US" b="1" dirty="0"/>
              <a:t>6. Motivates Employees</a:t>
            </a:r>
            <a:endParaRPr lang="en-US" dirty="0"/>
          </a:p>
          <a:p>
            <a:pPr marL="0" indent="0">
              <a:buNone/>
            </a:pPr>
            <a:r>
              <a:rPr lang="en-US" dirty="0"/>
              <a:t>Good leaders know how to effectively motivate their employees. They understand that people are different and that what works for one person may not work for another. As a result, they take the time to get to know their team members and discover what works best for them. This can then create a more motivated group of employees who are excited about their own strengths and workplace contributions.</a:t>
            </a:r>
          </a:p>
          <a:p>
            <a:r>
              <a:rPr lang="en-US" b="1" dirty="0"/>
              <a:t>7. Sets a Good Example For Others</a:t>
            </a:r>
            <a:endParaRPr lang="en-US" dirty="0"/>
          </a:p>
          <a:p>
            <a:pPr marL="0" indent="0">
              <a:buNone/>
            </a:pPr>
            <a:r>
              <a:rPr lang="en-US" dirty="0"/>
              <a:t>An effective leader knows that setting a good example is one of the best ways to inspire others. After all, people are more likely to follow someone they see as a role model. By behaving in a way that exemplifies the values and goals of their team or organization, good leaders can show others what it means to be a committed and successful member.</a:t>
            </a:r>
          </a:p>
          <a:p>
            <a:endParaRPr lang="en-US" dirty="0"/>
          </a:p>
        </p:txBody>
      </p:sp>
    </p:spTree>
    <p:extLst>
      <p:ext uri="{BB962C8B-B14F-4D97-AF65-F5344CB8AC3E}">
        <p14:creationId xmlns:p14="http://schemas.microsoft.com/office/powerpoint/2010/main" val="427177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1549-C6EC-4AA8-9684-57FB9C283A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E95EEB-1A03-4102-B6DE-AD1C994D73E1}"/>
              </a:ext>
            </a:extLst>
          </p:cNvPr>
          <p:cNvSpPr>
            <a:spLocks noGrp="1"/>
          </p:cNvSpPr>
          <p:nvPr>
            <p:ph idx="1"/>
          </p:nvPr>
        </p:nvSpPr>
        <p:spPr>
          <a:xfrm>
            <a:off x="167951" y="1073021"/>
            <a:ext cx="11775233" cy="5122604"/>
          </a:xfrm>
        </p:spPr>
        <p:txBody>
          <a:bodyPr>
            <a:normAutofit fontScale="85000" lnSpcReduction="20000"/>
          </a:bodyPr>
          <a:lstStyle/>
          <a:p>
            <a:pPr algn="just"/>
            <a:r>
              <a:rPr lang="en-US" b="1" dirty="0"/>
              <a:t>8. Inspires Hard Work</a:t>
            </a:r>
            <a:endParaRPr lang="en-US" dirty="0"/>
          </a:p>
          <a:p>
            <a:pPr marL="0" indent="0" algn="just">
              <a:buNone/>
            </a:pPr>
            <a:r>
              <a:rPr lang="en-US" dirty="0"/>
              <a:t>A great leader can instill a sense of purpose in their team. When people feel like they are working towards something bigger than themselves, they are more likely to be willing to put in the hard work required to achieve it. An effective leader knows how to tap into this sense of purpose and channel it into productive effort.</a:t>
            </a:r>
          </a:p>
          <a:p>
            <a:pPr algn="just"/>
            <a:r>
              <a:rPr lang="en-US" b="1" dirty="0"/>
              <a:t>9. Creates A Strong Vision And Direction For The Future</a:t>
            </a:r>
            <a:endParaRPr lang="en-US" dirty="0"/>
          </a:p>
          <a:p>
            <a:pPr marL="0" indent="0" algn="just">
              <a:buNone/>
            </a:pPr>
            <a:r>
              <a:rPr lang="en-US" dirty="0"/>
              <a:t>A successful leader understands the importance of having a solid vision and how to create one that will guide their organization toward a bright future. Without a clear vision, maintaining momentum or progressing toward long-term goals can be challenging. A leader with a strong vision can create a sense of direction and purpose, helping to focus and energize an entire organization.</a:t>
            </a:r>
          </a:p>
          <a:p>
            <a:pPr algn="just"/>
            <a:r>
              <a:rPr lang="en-US" b="1" dirty="0"/>
              <a:t>10. Helps Keep Employees On Track</a:t>
            </a:r>
            <a:endParaRPr lang="en-US" dirty="0"/>
          </a:p>
          <a:p>
            <a:pPr marL="0" indent="0" algn="just">
              <a:buNone/>
            </a:pPr>
            <a:r>
              <a:rPr lang="en-US" dirty="0"/>
              <a:t>Once the company’s vision is well-articulated and understood, sound leadership is essential to keep employees focused on reaching that goal. This means clearly communicating the company’s vision and objectives as progress is made and changes occur, and then providing the necessary support and resources for success. </a:t>
            </a:r>
          </a:p>
          <a:p>
            <a:endParaRPr lang="en-US" dirty="0"/>
          </a:p>
        </p:txBody>
      </p:sp>
    </p:spTree>
    <p:extLst>
      <p:ext uri="{BB962C8B-B14F-4D97-AF65-F5344CB8AC3E}">
        <p14:creationId xmlns:p14="http://schemas.microsoft.com/office/powerpoint/2010/main" val="18368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580FA-02FF-40A5-8F48-CC4FCCD36FC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0E08CE5-FE74-4439-9E09-8F7D4277BF96}"/>
              </a:ext>
            </a:extLst>
          </p:cNvPr>
          <p:cNvPicPr>
            <a:picLocks noGrp="1" noChangeAspect="1"/>
          </p:cNvPicPr>
          <p:nvPr>
            <p:ph idx="1"/>
          </p:nvPr>
        </p:nvPicPr>
        <p:blipFill>
          <a:blip r:embed="rId3"/>
          <a:stretch>
            <a:fillRect/>
          </a:stretch>
        </p:blipFill>
        <p:spPr>
          <a:xfrm>
            <a:off x="429256" y="244118"/>
            <a:ext cx="11336646" cy="5932845"/>
          </a:xfrm>
          <a:prstGeom prst="rect">
            <a:avLst/>
          </a:prstGeom>
        </p:spPr>
      </p:pic>
    </p:spTree>
    <p:extLst>
      <p:ext uri="{BB962C8B-B14F-4D97-AF65-F5344CB8AC3E}">
        <p14:creationId xmlns:p14="http://schemas.microsoft.com/office/powerpoint/2010/main" val="813019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F3B5-1D57-46A7-8E10-FA9AF95F502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5821FAF-3B29-4EE3-9E52-47C807D2485D}"/>
              </a:ext>
            </a:extLst>
          </p:cNvPr>
          <p:cNvPicPr>
            <a:picLocks noGrp="1" noChangeAspect="1"/>
          </p:cNvPicPr>
          <p:nvPr>
            <p:ph idx="1"/>
          </p:nvPr>
        </p:nvPicPr>
        <p:blipFill>
          <a:blip r:embed="rId3"/>
          <a:stretch>
            <a:fillRect/>
          </a:stretch>
        </p:blipFill>
        <p:spPr>
          <a:xfrm>
            <a:off x="3632977" y="0"/>
            <a:ext cx="5817346" cy="6940744"/>
          </a:xfrm>
          <a:prstGeom prst="rect">
            <a:avLst/>
          </a:prstGeom>
        </p:spPr>
      </p:pic>
      <p:sp>
        <p:nvSpPr>
          <p:cNvPr id="3" name="TextBox 2">
            <a:extLst>
              <a:ext uri="{FF2B5EF4-FFF2-40B4-BE49-F238E27FC236}">
                <a16:creationId xmlns:a16="http://schemas.microsoft.com/office/drawing/2014/main" id="{6F6653F4-A454-4E53-AAAC-B3C6BCC3FE73}"/>
              </a:ext>
            </a:extLst>
          </p:cNvPr>
          <p:cNvSpPr txBox="1"/>
          <p:nvPr/>
        </p:nvSpPr>
        <p:spPr>
          <a:xfrm>
            <a:off x="0" y="4611231"/>
            <a:ext cx="3258766" cy="2246769"/>
          </a:xfrm>
          <a:prstGeom prst="rect">
            <a:avLst/>
          </a:prstGeom>
          <a:noFill/>
        </p:spPr>
        <p:txBody>
          <a:bodyPr wrap="square" rtlCol="0">
            <a:spAutoFit/>
          </a:bodyPr>
          <a:lstStyle/>
          <a:p>
            <a:r>
              <a:rPr lang="en-US" sz="1400" b="1" dirty="0"/>
              <a:t>What is humility in leadership?</a:t>
            </a:r>
          </a:p>
          <a:p>
            <a:pPr algn="just"/>
            <a:r>
              <a:rPr lang="en-US" sz="1400" dirty="0"/>
              <a:t>In leadership, humility is defined as the ability to remain aware of yourself, appreciate other people's strengths and contributions, and openness to new ideas and feedback regarding your performances. A humble leader can improve the rate of employee engagement, which leads to better job satisfaction rates.</a:t>
            </a:r>
          </a:p>
        </p:txBody>
      </p:sp>
    </p:spTree>
    <p:extLst>
      <p:ext uri="{BB962C8B-B14F-4D97-AF65-F5344CB8AC3E}">
        <p14:creationId xmlns:p14="http://schemas.microsoft.com/office/powerpoint/2010/main" val="1373711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D74B-D15E-4548-9F90-57D6C2A6094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FD62F4B-2D82-499E-B224-81BD6967F1C9}"/>
              </a:ext>
            </a:extLst>
          </p:cNvPr>
          <p:cNvPicPr>
            <a:picLocks noGrp="1" noChangeAspect="1"/>
          </p:cNvPicPr>
          <p:nvPr>
            <p:ph idx="1"/>
          </p:nvPr>
        </p:nvPicPr>
        <p:blipFill>
          <a:blip r:embed="rId2"/>
          <a:stretch>
            <a:fillRect/>
          </a:stretch>
        </p:blipFill>
        <p:spPr>
          <a:xfrm>
            <a:off x="1987421" y="0"/>
            <a:ext cx="6776108" cy="6858000"/>
          </a:xfrm>
          <a:prstGeom prst="rect">
            <a:avLst/>
          </a:prstGeom>
        </p:spPr>
      </p:pic>
    </p:spTree>
    <p:extLst>
      <p:ext uri="{BB962C8B-B14F-4D97-AF65-F5344CB8AC3E}">
        <p14:creationId xmlns:p14="http://schemas.microsoft.com/office/powerpoint/2010/main" val="419158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DD16-99D9-4D8D-8560-1EA511B4BB2F}"/>
              </a:ext>
            </a:extLst>
          </p:cNvPr>
          <p:cNvSpPr>
            <a:spLocks noGrp="1"/>
          </p:cNvSpPr>
          <p:nvPr>
            <p:ph type="title"/>
          </p:nvPr>
        </p:nvSpPr>
        <p:spPr/>
        <p:txBody>
          <a:bodyPr/>
          <a:lstStyle/>
          <a:p>
            <a:r>
              <a:rPr lang="en-US" dirty="0"/>
              <a:t>Why </a:t>
            </a:r>
          </a:p>
        </p:txBody>
      </p:sp>
      <p:pic>
        <p:nvPicPr>
          <p:cNvPr id="4" name="Content Placeholder 3">
            <a:extLst>
              <a:ext uri="{FF2B5EF4-FFF2-40B4-BE49-F238E27FC236}">
                <a16:creationId xmlns:a16="http://schemas.microsoft.com/office/drawing/2014/main" id="{7F5CE8C7-2A43-4499-960A-57AA75C116A9}"/>
              </a:ext>
            </a:extLst>
          </p:cNvPr>
          <p:cNvPicPr>
            <a:picLocks noGrp="1" noChangeAspect="1"/>
          </p:cNvPicPr>
          <p:nvPr>
            <p:ph idx="1"/>
          </p:nvPr>
        </p:nvPicPr>
        <p:blipFill>
          <a:blip r:embed="rId2"/>
          <a:stretch>
            <a:fillRect/>
          </a:stretch>
        </p:blipFill>
        <p:spPr>
          <a:xfrm>
            <a:off x="838200" y="1690688"/>
            <a:ext cx="9144000" cy="4994874"/>
          </a:xfrm>
          <a:prstGeom prst="rect">
            <a:avLst/>
          </a:prstGeom>
        </p:spPr>
      </p:pic>
    </p:spTree>
    <p:extLst>
      <p:ext uri="{BB962C8B-B14F-4D97-AF65-F5344CB8AC3E}">
        <p14:creationId xmlns:p14="http://schemas.microsoft.com/office/powerpoint/2010/main" val="3733293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8D52-87E9-465D-A43A-5614CD46B7A9}"/>
              </a:ext>
            </a:extLst>
          </p:cNvPr>
          <p:cNvSpPr>
            <a:spLocks noGrp="1"/>
          </p:cNvSpPr>
          <p:nvPr>
            <p:ph type="title"/>
          </p:nvPr>
        </p:nvSpPr>
        <p:spPr>
          <a:xfrm>
            <a:off x="5157281" y="-1996436"/>
            <a:ext cx="4606480" cy="45719"/>
          </a:xfrm>
        </p:spPr>
        <p:txBody>
          <a:bodyPr>
            <a:normAutofit fontScale="90000"/>
          </a:bodyPr>
          <a:lstStyle/>
          <a:p>
            <a:endParaRPr lang="en-US" dirty="0"/>
          </a:p>
        </p:txBody>
      </p:sp>
      <p:pic>
        <p:nvPicPr>
          <p:cNvPr id="4" name="Content Placeholder 3">
            <a:extLst>
              <a:ext uri="{FF2B5EF4-FFF2-40B4-BE49-F238E27FC236}">
                <a16:creationId xmlns:a16="http://schemas.microsoft.com/office/drawing/2014/main" id="{5ACE13C5-E099-4DFE-AA7C-25494F77FE22}"/>
              </a:ext>
            </a:extLst>
          </p:cNvPr>
          <p:cNvPicPr>
            <a:picLocks noGrp="1" noChangeAspect="1"/>
          </p:cNvPicPr>
          <p:nvPr>
            <p:ph idx="1"/>
          </p:nvPr>
        </p:nvPicPr>
        <p:blipFill>
          <a:blip r:embed="rId2"/>
          <a:stretch>
            <a:fillRect/>
          </a:stretch>
        </p:blipFill>
        <p:spPr>
          <a:xfrm>
            <a:off x="121697" y="89254"/>
            <a:ext cx="3127341" cy="3127341"/>
          </a:xfrm>
          <a:prstGeom prst="rect">
            <a:avLst/>
          </a:prstGeom>
        </p:spPr>
      </p:pic>
      <p:pic>
        <p:nvPicPr>
          <p:cNvPr id="7" name="Picture 6">
            <a:extLst>
              <a:ext uri="{FF2B5EF4-FFF2-40B4-BE49-F238E27FC236}">
                <a16:creationId xmlns:a16="http://schemas.microsoft.com/office/drawing/2014/main" id="{03264095-3E75-4DD7-8CAB-8C84569AA4FA}"/>
              </a:ext>
            </a:extLst>
          </p:cNvPr>
          <p:cNvPicPr>
            <a:picLocks noChangeAspect="1"/>
          </p:cNvPicPr>
          <p:nvPr/>
        </p:nvPicPr>
        <p:blipFill>
          <a:blip r:embed="rId3"/>
          <a:stretch>
            <a:fillRect/>
          </a:stretch>
        </p:blipFill>
        <p:spPr>
          <a:xfrm>
            <a:off x="3025302" y="450816"/>
            <a:ext cx="3210128" cy="2418844"/>
          </a:xfrm>
          <a:prstGeom prst="rect">
            <a:avLst/>
          </a:prstGeom>
        </p:spPr>
      </p:pic>
      <p:pic>
        <p:nvPicPr>
          <p:cNvPr id="1032" name="Picture 8" descr="110 Leadership Quotes: Words that Unlock Greatness | ITD World">
            <a:extLst>
              <a:ext uri="{FF2B5EF4-FFF2-40B4-BE49-F238E27FC236}">
                <a16:creationId xmlns:a16="http://schemas.microsoft.com/office/drawing/2014/main" id="{2A8B8D02-5A0B-4A39-924B-0E09CB420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694" y="3689224"/>
            <a:ext cx="3004226" cy="265729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114 Leadership Quotes to Inspire You to ...">
            <a:extLst>
              <a:ext uri="{FF2B5EF4-FFF2-40B4-BE49-F238E27FC236}">
                <a16:creationId xmlns:a16="http://schemas.microsoft.com/office/drawing/2014/main" id="{3BDCB4E7-4D9A-4300-AB50-912D16930F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Leadership Quotes | Text &amp; Image Quotes ...">
            <a:extLst>
              <a:ext uri="{FF2B5EF4-FFF2-40B4-BE49-F238E27FC236}">
                <a16:creationId xmlns:a16="http://schemas.microsoft.com/office/drawing/2014/main" id="{3FCE144D-97F8-48E0-8F72-94ED4478B9E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Leadership Quotes | Text &amp; Image Quotes | QuoteReel">
            <a:extLst>
              <a:ext uri="{FF2B5EF4-FFF2-40B4-BE49-F238E27FC236}">
                <a16:creationId xmlns:a16="http://schemas.microsoft.com/office/drawing/2014/main" id="{CD915F3C-092D-487A-AB0C-6EB17C83E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76" y="3641406"/>
            <a:ext cx="4125568" cy="27529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eadership Quotes for Inspiration, Strength and Power">
            <a:extLst>
              <a:ext uri="{FF2B5EF4-FFF2-40B4-BE49-F238E27FC236}">
                <a16:creationId xmlns:a16="http://schemas.microsoft.com/office/drawing/2014/main" id="{1EACD1F7-728E-4C30-A68E-06823AEF13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128" y="122693"/>
            <a:ext cx="5421715" cy="275292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ohn C. Maxwell Quotes - BrainyQuote">
            <a:extLst>
              <a:ext uri="{FF2B5EF4-FFF2-40B4-BE49-F238E27FC236}">
                <a16:creationId xmlns:a16="http://schemas.microsoft.com/office/drawing/2014/main" id="{56ACF07F-BBC0-4465-8204-51C160EBE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3163" y="3476523"/>
            <a:ext cx="3699680" cy="275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04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40F4-C44A-BE79-35F8-9E9CC5051E1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94B4F22-5DC7-CF5B-C6A8-F60CA6A5C7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3265" y="344067"/>
            <a:ext cx="8927690" cy="6341868"/>
          </a:xfrm>
        </p:spPr>
      </p:pic>
    </p:spTree>
    <p:extLst>
      <p:ext uri="{BB962C8B-B14F-4D97-AF65-F5344CB8AC3E}">
        <p14:creationId xmlns:p14="http://schemas.microsoft.com/office/powerpoint/2010/main" val="2508207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E811C-AC6E-4656-AF6B-84103C6D10B6}"/>
              </a:ext>
            </a:extLst>
          </p:cNvPr>
          <p:cNvSpPr>
            <a:spLocks noGrp="1"/>
          </p:cNvSpPr>
          <p:nvPr>
            <p:ph idx="4294967295"/>
          </p:nvPr>
        </p:nvSpPr>
        <p:spPr>
          <a:xfrm>
            <a:off x="486383" y="215900"/>
            <a:ext cx="11079804" cy="6642100"/>
          </a:xfrm>
        </p:spPr>
        <p:txBody>
          <a:bodyPr>
            <a:normAutofit fontScale="92500" lnSpcReduction="20000"/>
          </a:bodyPr>
          <a:lstStyle/>
          <a:p>
            <a:r>
              <a:rPr lang="en-US" b="1" dirty="0"/>
              <a:t>Selflessness:</a:t>
            </a:r>
            <a:r>
              <a:rPr lang="en-US" dirty="0"/>
              <a:t> The base and the heart of leadership quality is selflessness. The leader should set his objectives without being selfish and self-centric. The other two elements that a leader should have along with selflessness  are character and knowledge. Leaders, by the energy of their character, get the job done by managing people suitably. And on the ground of their knowledge, decides what to do in any circumstances. </a:t>
            </a:r>
          </a:p>
          <a:p>
            <a:r>
              <a:rPr lang="en-US" b="1" dirty="0"/>
              <a:t>Courage:</a:t>
            </a:r>
            <a:r>
              <a:rPr lang="en-US" dirty="0"/>
              <a:t> The most astonishing human quality that a leader must retain is the courage to face the situations and take responsibility for success and failure of the decision taken by him or by his/her team members. A good leader is the one who has the courage to take responsibility for failure but gives credit to his/her team when succeeds.</a:t>
            </a:r>
          </a:p>
          <a:p>
            <a:r>
              <a:rPr lang="en-US" b="1" dirty="0"/>
              <a:t>Will power:</a:t>
            </a:r>
            <a:r>
              <a:rPr lang="en-US" dirty="0"/>
              <a:t> Will power is a quality which is uniformly required in all prominent leaders. Thousands of difficulties emerge, and failures took place while executing plans. A good leader should have strong willpower to face hurdles instead of getting disappointed with failures while implementing the plans. The strong will power of a leader boosts his/her teammates will power and encourages them to give their best.</a:t>
            </a:r>
          </a:p>
          <a:p>
            <a:r>
              <a:rPr lang="en-US" b="1" dirty="0"/>
              <a:t>Efficient communication:</a:t>
            </a:r>
            <a:r>
              <a:rPr lang="en-US" dirty="0"/>
              <a:t> Good communication is the key to become an admirable leader. The logic behind it is clear if the leader carries all types of leadership qualities, yet if he fails to communicate properly, he will never be an admirable leader.</a:t>
            </a:r>
          </a:p>
          <a:p>
            <a:endParaRPr lang="en-US" dirty="0"/>
          </a:p>
        </p:txBody>
      </p:sp>
    </p:spTree>
    <p:extLst>
      <p:ext uri="{BB962C8B-B14F-4D97-AF65-F5344CB8AC3E}">
        <p14:creationId xmlns:p14="http://schemas.microsoft.com/office/powerpoint/2010/main" val="143907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9046-79C6-46F7-8555-6F97136D8C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911E2DC-77FE-4484-AC8A-1FA795ECC4AF}"/>
              </a:ext>
            </a:extLst>
          </p:cNvPr>
          <p:cNvPicPr>
            <a:picLocks noGrp="1" noChangeAspect="1"/>
          </p:cNvPicPr>
          <p:nvPr>
            <p:ph idx="1"/>
          </p:nvPr>
        </p:nvPicPr>
        <p:blipFill rotWithShape="1">
          <a:blip r:embed="rId3"/>
          <a:srcRect l="3905" t="17633" r="33430" b="19036"/>
          <a:stretch/>
        </p:blipFill>
        <p:spPr>
          <a:xfrm>
            <a:off x="-268113" y="-237994"/>
            <a:ext cx="12658230" cy="6424786"/>
          </a:xfrm>
          <a:prstGeom prst="rect">
            <a:avLst/>
          </a:prstGeom>
        </p:spPr>
      </p:pic>
      <p:sp>
        <p:nvSpPr>
          <p:cNvPr id="5" name="Rectangle 4">
            <a:extLst>
              <a:ext uri="{FF2B5EF4-FFF2-40B4-BE49-F238E27FC236}">
                <a16:creationId xmlns:a16="http://schemas.microsoft.com/office/drawing/2014/main" id="{CB2C2BB2-A898-4CE5-B1ED-858FFD9D22F2}"/>
              </a:ext>
            </a:extLst>
          </p:cNvPr>
          <p:cNvSpPr/>
          <p:nvPr/>
        </p:nvSpPr>
        <p:spPr>
          <a:xfrm>
            <a:off x="536642" y="6308209"/>
            <a:ext cx="11118715" cy="369332"/>
          </a:xfrm>
          <a:prstGeom prst="rect">
            <a:avLst/>
          </a:prstGeom>
        </p:spPr>
        <p:txBody>
          <a:bodyPr wrap="square">
            <a:spAutoFit/>
          </a:bodyPr>
          <a:lstStyle/>
          <a:p>
            <a:r>
              <a:rPr lang="en-US" dirty="0"/>
              <a:t>https://www.youtube.com/watch?app=desktop&amp;v=pODqT0P8VI4&amp;ab_channel=MilkTeethTV</a:t>
            </a:r>
          </a:p>
        </p:txBody>
      </p:sp>
    </p:spTree>
    <p:extLst>
      <p:ext uri="{BB962C8B-B14F-4D97-AF65-F5344CB8AC3E}">
        <p14:creationId xmlns:p14="http://schemas.microsoft.com/office/powerpoint/2010/main" val="391500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82E3B8-3636-4564-9487-5E0690F9231B}"/>
              </a:ext>
            </a:extLst>
          </p:cNvPr>
          <p:cNvSpPr>
            <a:spLocks noGrp="1"/>
          </p:cNvSpPr>
          <p:nvPr>
            <p:ph idx="4294967295"/>
          </p:nvPr>
        </p:nvSpPr>
        <p:spPr>
          <a:xfrm>
            <a:off x="544748" y="0"/>
            <a:ext cx="11361501" cy="6970713"/>
          </a:xfrm>
        </p:spPr>
        <p:txBody>
          <a:bodyPr>
            <a:normAutofit/>
          </a:bodyPr>
          <a:lstStyle/>
          <a:p>
            <a:r>
              <a:rPr lang="en-US" sz="2400" b="1" dirty="0"/>
              <a:t>Knowledge:</a:t>
            </a:r>
            <a:r>
              <a:rPr lang="en-US" sz="2400" dirty="0"/>
              <a:t> Leaders learn by way of their exertions which build up their knowledge. They intensify their experience by working in the department of work which can’t be interchanged by any device. A leader is also enforced to have a knowledge of handling people; although, appropriate knowledge of job also strengthens the confidence level of the leaders.</a:t>
            </a:r>
          </a:p>
          <a:p>
            <a:r>
              <a:rPr lang="en-US" sz="2400" b="1" dirty="0"/>
              <a:t>Honesty and Integrity:</a:t>
            </a:r>
            <a:r>
              <a:rPr lang="en-US" sz="2400" dirty="0"/>
              <a:t> Honesty and integrity are the priceless assets of a leader and treated as the most commendable attribute of a leader. The leader should be honest with both his employees and the management of the organization. A leader should always keep their integrity above all else as once it ruins; it gets lost forever.</a:t>
            </a:r>
          </a:p>
          <a:p>
            <a:r>
              <a:rPr lang="en-US" sz="2400" b="1" dirty="0"/>
              <a:t>Consistency:</a:t>
            </a:r>
            <a:r>
              <a:rPr lang="en-US" sz="2400" dirty="0"/>
              <a:t> Leadership effectiveness without consistency is illogical. The path of every leader is rare to oneself. Consistency helps in attaining a leadership position; however, it is not the only approach for effective leadership; it works along with other aspects of good leadership quality. A good leader can correct the rough spots but never let their team confuse by displaying inconsistency in his/her decisions.</a:t>
            </a:r>
          </a:p>
          <a:p>
            <a:r>
              <a:rPr lang="en-US" sz="2400" b="1" dirty="0"/>
              <a:t>Visionary outlook:</a:t>
            </a:r>
            <a:r>
              <a:rPr lang="en-US" sz="2400" dirty="0"/>
              <a:t> It is one of the unique traits of the leader. They must be competent to look further where the company is standing today, recognize where the business is moving, and use that perspective to run the company ahead.</a:t>
            </a:r>
          </a:p>
          <a:p>
            <a:endParaRPr lang="en-US" dirty="0"/>
          </a:p>
        </p:txBody>
      </p:sp>
    </p:spTree>
    <p:extLst>
      <p:ext uri="{BB962C8B-B14F-4D97-AF65-F5344CB8AC3E}">
        <p14:creationId xmlns:p14="http://schemas.microsoft.com/office/powerpoint/2010/main" val="143462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493645-08EC-4BCE-ADED-470D470A27E0}"/>
              </a:ext>
            </a:extLst>
          </p:cNvPr>
          <p:cNvPicPr>
            <a:picLocks noGrp="1" noChangeAspect="1"/>
          </p:cNvPicPr>
          <p:nvPr>
            <p:ph idx="1"/>
          </p:nvPr>
        </p:nvPicPr>
        <p:blipFill>
          <a:blip r:embed="rId2"/>
          <a:stretch>
            <a:fillRect/>
          </a:stretch>
        </p:blipFill>
        <p:spPr>
          <a:xfrm>
            <a:off x="107004" y="437745"/>
            <a:ext cx="12198453" cy="6712085"/>
          </a:xfrm>
          <a:prstGeom prst="rect">
            <a:avLst/>
          </a:prstGeom>
        </p:spPr>
      </p:pic>
      <p:sp>
        <p:nvSpPr>
          <p:cNvPr id="2" name="Title 1">
            <a:extLst>
              <a:ext uri="{FF2B5EF4-FFF2-40B4-BE49-F238E27FC236}">
                <a16:creationId xmlns:a16="http://schemas.microsoft.com/office/drawing/2014/main" id="{E246640F-3BFB-42F7-B7BF-5883D2895FDF}"/>
              </a:ext>
            </a:extLst>
          </p:cNvPr>
          <p:cNvSpPr>
            <a:spLocks noGrp="1"/>
          </p:cNvSpPr>
          <p:nvPr>
            <p:ph type="title"/>
          </p:nvPr>
        </p:nvSpPr>
        <p:spPr>
          <a:xfrm>
            <a:off x="838200" y="1"/>
            <a:ext cx="10515600" cy="583659"/>
          </a:xfrm>
        </p:spPr>
        <p:txBody>
          <a:bodyPr>
            <a:normAutofit fontScale="90000"/>
          </a:bodyPr>
          <a:lstStyle/>
          <a:p>
            <a:r>
              <a:rPr lang="en-US" dirty="0"/>
              <a:t>Styles of Leadership </a:t>
            </a:r>
          </a:p>
        </p:txBody>
      </p:sp>
    </p:spTree>
    <p:extLst>
      <p:ext uri="{BB962C8B-B14F-4D97-AF65-F5344CB8AC3E}">
        <p14:creationId xmlns:p14="http://schemas.microsoft.com/office/powerpoint/2010/main" val="186374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8EB4-874F-FEC2-E227-1C4AFD7EBF2A}"/>
              </a:ext>
            </a:extLst>
          </p:cNvPr>
          <p:cNvSpPr>
            <a:spLocks noGrp="1"/>
          </p:cNvSpPr>
          <p:nvPr>
            <p:ph type="title"/>
          </p:nvPr>
        </p:nvSpPr>
        <p:spPr/>
        <p:txBody>
          <a:bodyPr/>
          <a:lstStyle/>
          <a:p>
            <a:r>
              <a:rPr lang="en-US" dirty="0"/>
              <a:t>Theory of Leadership</a:t>
            </a:r>
          </a:p>
        </p:txBody>
      </p:sp>
      <p:sp>
        <p:nvSpPr>
          <p:cNvPr id="3" name="Content Placeholder 2">
            <a:extLst>
              <a:ext uri="{FF2B5EF4-FFF2-40B4-BE49-F238E27FC236}">
                <a16:creationId xmlns:a16="http://schemas.microsoft.com/office/drawing/2014/main" id="{E4F6ECC6-B8C6-F020-EC74-C972164566E3}"/>
              </a:ext>
            </a:extLst>
          </p:cNvPr>
          <p:cNvSpPr>
            <a:spLocks noGrp="1"/>
          </p:cNvSpPr>
          <p:nvPr>
            <p:ph idx="1"/>
          </p:nvPr>
        </p:nvSpPr>
        <p:spPr>
          <a:xfrm>
            <a:off x="838200" y="1855120"/>
            <a:ext cx="10515600" cy="4351338"/>
          </a:xfrm>
        </p:spPr>
        <p:txBody>
          <a:bodyPr>
            <a:normAutofit fontScale="85000" lnSpcReduction="10000"/>
          </a:bodyPr>
          <a:lstStyle/>
          <a:p>
            <a:r>
              <a:rPr lang="en-US" sz="3600" b="1" dirty="0"/>
              <a:t>Trait theory    </a:t>
            </a:r>
          </a:p>
          <a:p>
            <a:pPr algn="just"/>
            <a:r>
              <a:rPr lang="en-US" b="0" i="0" dirty="0">
                <a:solidFill>
                  <a:srgbClr val="202124"/>
                </a:solidFill>
                <a:effectLst/>
                <a:latin typeface="arial" panose="020B0604020202020204" pitchFamily="34" charset="0"/>
              </a:rPr>
              <a:t>The trait theory of leadership </a:t>
            </a:r>
            <a:r>
              <a:rPr lang="en-US" b="1" i="0" dirty="0">
                <a:solidFill>
                  <a:srgbClr val="202124"/>
                </a:solidFill>
                <a:effectLst/>
                <a:latin typeface="arial" panose="020B0604020202020204" pitchFamily="34" charset="0"/>
              </a:rPr>
              <a:t>suggests that certain inborn or innate qualities and characteristics make someone a leader</a:t>
            </a:r>
            <a:r>
              <a:rPr lang="en-US" b="0" i="0" dirty="0">
                <a:solidFill>
                  <a:srgbClr val="202124"/>
                </a:solidFill>
                <a:effectLst/>
                <a:latin typeface="arial" panose="020B0604020202020204" pitchFamily="34" charset="0"/>
              </a:rPr>
              <a:t>. These qualities might be personality factors, physical factors, intelligence factors, and so on.</a:t>
            </a:r>
          </a:p>
          <a:p>
            <a:pPr algn="just"/>
            <a:endParaRPr lang="en-US" b="0" i="0" dirty="0">
              <a:solidFill>
                <a:srgbClr val="202124"/>
              </a:solidFill>
              <a:effectLst/>
              <a:latin typeface="arial" panose="020B0604020202020204" pitchFamily="34" charset="0"/>
            </a:endParaRPr>
          </a:p>
          <a:p>
            <a:pPr algn="just"/>
            <a:r>
              <a:rPr lang="en-US" dirty="0"/>
              <a:t>Basic assumption of trait approach</a:t>
            </a:r>
          </a:p>
          <a:p>
            <a:pPr algn="just"/>
            <a:r>
              <a:rPr lang="en-US" dirty="0"/>
              <a:t>By birth leaders receive leadership traits.</a:t>
            </a:r>
          </a:p>
          <a:p>
            <a:pPr algn="just"/>
            <a:r>
              <a:rPr lang="en-US" dirty="0"/>
              <a:t>Leadership success is largely a matter of personality, a function of specific traits</a:t>
            </a:r>
          </a:p>
          <a:p>
            <a:pPr algn="just"/>
            <a:r>
              <a:rPr lang="en-US" dirty="0"/>
              <a:t>They differ from their followers</a:t>
            </a:r>
          </a:p>
          <a:p>
            <a:pPr algn="just"/>
            <a:r>
              <a:rPr lang="en-US" dirty="0"/>
              <a:t>Traits remain unchanged across time.</a:t>
            </a:r>
          </a:p>
        </p:txBody>
      </p:sp>
      <p:pic>
        <p:nvPicPr>
          <p:cNvPr id="1026" name="Picture 2" descr="Leadership Theories – StudiousGuy">
            <a:extLst>
              <a:ext uri="{FF2B5EF4-FFF2-40B4-BE49-F238E27FC236}">
                <a16:creationId xmlns:a16="http://schemas.microsoft.com/office/drawing/2014/main" id="{31D72730-ECBB-8667-ABE8-F1783588D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981" y="199105"/>
            <a:ext cx="3926144" cy="211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138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89AE-924E-D45F-345A-9196DD944053}"/>
              </a:ext>
            </a:extLst>
          </p:cNvPr>
          <p:cNvSpPr>
            <a:spLocks noGrp="1"/>
          </p:cNvSpPr>
          <p:nvPr>
            <p:ph type="title"/>
          </p:nvPr>
        </p:nvSpPr>
        <p:spPr/>
        <p:txBody>
          <a:bodyPr/>
          <a:lstStyle/>
          <a:p>
            <a:endParaRPr lang="en-US"/>
          </a:p>
        </p:txBody>
      </p:sp>
      <p:pic>
        <p:nvPicPr>
          <p:cNvPr id="2050" name="Picture 2" descr="Trait theories of leadership.">
            <a:extLst>
              <a:ext uri="{FF2B5EF4-FFF2-40B4-BE49-F238E27FC236}">
                <a16:creationId xmlns:a16="http://schemas.microsoft.com/office/drawing/2014/main" id="{1FD2B092-3084-A408-15F6-F0D8AB498F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7026" y="1295980"/>
            <a:ext cx="6718554" cy="392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739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37D2-5CD4-01DE-B4F5-1519F24F5FED}"/>
              </a:ext>
            </a:extLst>
          </p:cNvPr>
          <p:cNvSpPr>
            <a:spLocks noGrp="1"/>
          </p:cNvSpPr>
          <p:nvPr>
            <p:ph type="title"/>
          </p:nvPr>
        </p:nvSpPr>
        <p:spPr/>
        <p:txBody>
          <a:bodyPr/>
          <a:lstStyle/>
          <a:p>
            <a:endParaRPr lang="en-US"/>
          </a:p>
        </p:txBody>
      </p:sp>
      <p:pic>
        <p:nvPicPr>
          <p:cNvPr id="3074" name="Picture 2" descr="Leadership And Board Trait Theory Of Leadership Ppt Powerpoint Presentation  Introduction | Presentation Graphics | Presentation PowerPoint Example |  Slide Templates">
            <a:extLst>
              <a:ext uri="{FF2B5EF4-FFF2-40B4-BE49-F238E27FC236}">
                <a16:creationId xmlns:a16="http://schemas.microsoft.com/office/drawing/2014/main" id="{6FF271FB-3D52-2BF2-2F39-979D7988C5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626" y="57944"/>
            <a:ext cx="10980174" cy="662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40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0F5-A1A8-338F-D5B5-909920DD636D}"/>
              </a:ext>
            </a:extLst>
          </p:cNvPr>
          <p:cNvSpPr>
            <a:spLocks noGrp="1"/>
          </p:cNvSpPr>
          <p:nvPr>
            <p:ph type="title"/>
          </p:nvPr>
        </p:nvSpPr>
        <p:spPr/>
        <p:txBody>
          <a:bodyPr/>
          <a:lstStyle/>
          <a:p>
            <a:r>
              <a:rPr lang="en-US" dirty="0"/>
              <a:t>Behavioral Theory</a:t>
            </a:r>
          </a:p>
        </p:txBody>
      </p:sp>
      <p:sp>
        <p:nvSpPr>
          <p:cNvPr id="3" name="Content Placeholder 2">
            <a:extLst>
              <a:ext uri="{FF2B5EF4-FFF2-40B4-BE49-F238E27FC236}">
                <a16:creationId xmlns:a16="http://schemas.microsoft.com/office/drawing/2014/main" id="{0EBC3818-6CFB-E1E8-BE8E-2913BAC3FAE6}"/>
              </a:ext>
            </a:extLst>
          </p:cNvPr>
          <p:cNvSpPr>
            <a:spLocks noGrp="1"/>
          </p:cNvSpPr>
          <p:nvPr>
            <p:ph idx="1"/>
          </p:nvPr>
        </p:nvSpPr>
        <p:spPr/>
        <p:txBody>
          <a:bodyPr/>
          <a:lstStyle/>
          <a:p>
            <a:r>
              <a:rPr lang="en-US" b="0" i="0" dirty="0">
                <a:solidFill>
                  <a:srgbClr val="202124"/>
                </a:solidFill>
                <a:effectLst/>
                <a:latin typeface="arial" panose="020B0604020202020204" pitchFamily="34" charset="0"/>
              </a:rPr>
              <a:t>The behavioral leadership theory </a:t>
            </a:r>
            <a:r>
              <a:rPr lang="en-US" b="1" i="0" dirty="0">
                <a:solidFill>
                  <a:srgbClr val="202124"/>
                </a:solidFill>
                <a:effectLst/>
                <a:latin typeface="arial" panose="020B0604020202020204" pitchFamily="34" charset="0"/>
              </a:rPr>
              <a:t>focuses on how leaders behave, and assumes that these traits can be copied by other leaders</a:t>
            </a:r>
            <a:r>
              <a:rPr lang="en-US" b="0" i="0" dirty="0">
                <a:solidFill>
                  <a:srgbClr val="202124"/>
                </a:solidFill>
                <a:effectLst/>
                <a:latin typeface="arial" panose="020B0604020202020204" pitchFamily="34" charset="0"/>
              </a:rPr>
              <a:t>. Sometimes called the style theory, it suggests that leaders aren't born successful, but can be created based on learnable behavior.</a:t>
            </a:r>
          </a:p>
          <a:p>
            <a:pPr marL="0" indent="0">
              <a:buNone/>
            </a:pPr>
            <a:endParaRPr lang="en-US" dirty="0"/>
          </a:p>
        </p:txBody>
      </p:sp>
    </p:spTree>
    <p:extLst>
      <p:ext uri="{BB962C8B-B14F-4D97-AF65-F5344CB8AC3E}">
        <p14:creationId xmlns:p14="http://schemas.microsoft.com/office/powerpoint/2010/main" val="17465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70EC-8B36-794F-E1D9-DC55BF0812F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C0A5B7A-2C92-9238-CFF3-5203354FFD31}"/>
              </a:ext>
            </a:extLst>
          </p:cNvPr>
          <p:cNvPicPr>
            <a:picLocks noGrp="1" noChangeAspect="1"/>
          </p:cNvPicPr>
          <p:nvPr>
            <p:ph idx="1"/>
          </p:nvPr>
        </p:nvPicPr>
        <p:blipFill rotWithShape="1">
          <a:blip r:embed="rId2"/>
          <a:srcRect l="30171" t="17698" r="22292" b="17678"/>
          <a:stretch/>
        </p:blipFill>
        <p:spPr>
          <a:xfrm>
            <a:off x="304801" y="294965"/>
            <a:ext cx="10943302" cy="6331977"/>
          </a:xfrm>
        </p:spPr>
      </p:pic>
    </p:spTree>
    <p:extLst>
      <p:ext uri="{BB962C8B-B14F-4D97-AF65-F5344CB8AC3E}">
        <p14:creationId xmlns:p14="http://schemas.microsoft.com/office/powerpoint/2010/main" val="2091466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72A7-9A26-DABD-3C90-C48532D4DF0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D85431-4111-A989-433F-319EC0C574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795" y="47841"/>
            <a:ext cx="11728566" cy="6445033"/>
          </a:xfrm>
        </p:spPr>
      </p:pic>
    </p:spTree>
    <p:extLst>
      <p:ext uri="{BB962C8B-B14F-4D97-AF65-F5344CB8AC3E}">
        <p14:creationId xmlns:p14="http://schemas.microsoft.com/office/powerpoint/2010/main" val="30815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75C0-ED18-8800-9E76-9BA8C5E75A9F}"/>
              </a:ext>
            </a:extLst>
          </p:cNvPr>
          <p:cNvSpPr>
            <a:spLocks noGrp="1"/>
          </p:cNvSpPr>
          <p:nvPr>
            <p:ph type="title"/>
          </p:nvPr>
        </p:nvSpPr>
        <p:spPr/>
        <p:txBody>
          <a:bodyPr>
            <a:normAutofit fontScale="90000"/>
          </a:bodyPr>
          <a:lstStyle/>
          <a:p>
            <a:r>
              <a:rPr lang="en-US" b="0" i="0" dirty="0">
                <a:solidFill>
                  <a:srgbClr val="000000"/>
                </a:solidFill>
                <a:effectLst/>
                <a:latin typeface="Trebuchet MS" panose="020B0603020202020204" pitchFamily="34" charset="0"/>
              </a:rPr>
              <a:t>Leadership theories based on behavioral theory are:</a:t>
            </a:r>
            <a:br>
              <a:rPr lang="en-US" dirty="0"/>
            </a:br>
            <a:endParaRPr lang="en-US" dirty="0"/>
          </a:p>
        </p:txBody>
      </p:sp>
      <p:sp>
        <p:nvSpPr>
          <p:cNvPr id="3" name="Content Placeholder 2">
            <a:extLst>
              <a:ext uri="{FF2B5EF4-FFF2-40B4-BE49-F238E27FC236}">
                <a16:creationId xmlns:a16="http://schemas.microsoft.com/office/drawing/2014/main" id="{C3FEBD77-AB69-BE23-4F64-D12029496DF8}"/>
              </a:ext>
            </a:extLst>
          </p:cNvPr>
          <p:cNvSpPr>
            <a:spLocks noGrp="1"/>
          </p:cNvSpPr>
          <p:nvPr>
            <p:ph idx="1"/>
          </p:nvPr>
        </p:nvSpPr>
        <p:spPr/>
        <p:txBody>
          <a:bodyPr/>
          <a:lstStyle/>
          <a:p>
            <a:r>
              <a:rPr lang="en-US" b="1" i="0" dirty="0">
                <a:solidFill>
                  <a:srgbClr val="000000"/>
                </a:solidFill>
                <a:effectLst/>
                <a:latin typeface="trebuchet"/>
              </a:rPr>
              <a:t>Ohio State Studies</a:t>
            </a:r>
          </a:p>
          <a:p>
            <a:r>
              <a:rPr lang="en-US" b="1" i="0" dirty="0">
                <a:solidFill>
                  <a:srgbClr val="000000"/>
                </a:solidFill>
                <a:effectLst/>
                <a:latin typeface="trebuchet"/>
              </a:rPr>
              <a:t>University of Michigan Studies</a:t>
            </a:r>
          </a:p>
          <a:p>
            <a:pPr algn="just"/>
            <a:r>
              <a:rPr lang="en-US" b="1" i="0" dirty="0">
                <a:solidFill>
                  <a:srgbClr val="000000"/>
                </a:solidFill>
                <a:effectLst/>
                <a:latin typeface="trebuchet"/>
              </a:rPr>
              <a:t>The Managerial Grid</a:t>
            </a:r>
            <a:endParaRPr lang="en-US" b="0" i="0" dirty="0">
              <a:solidFill>
                <a:srgbClr val="000000"/>
              </a:solidFill>
              <a:effectLst/>
              <a:latin typeface="Trebuchet MS" panose="020B0603020202020204" pitchFamily="34" charset="0"/>
            </a:endParaRPr>
          </a:p>
          <a:p>
            <a:pPr marL="0" indent="0" algn="just">
              <a:buNone/>
            </a:pPr>
            <a:r>
              <a:rPr lang="en-US" b="1" i="0" dirty="0">
                <a:solidFill>
                  <a:srgbClr val="000000"/>
                </a:solidFill>
                <a:effectLst/>
                <a:latin typeface="georgia" panose="02040502050405020303" pitchFamily="18" charset="0"/>
              </a:rPr>
              <a:t>(Leadership Grid or Hi-Hi Leadership)</a:t>
            </a:r>
            <a:endParaRPr lang="en-US" b="0" i="0" dirty="0">
              <a:solidFill>
                <a:srgbClr val="000000"/>
              </a:solidFill>
              <a:effectLst/>
              <a:latin typeface="Trebuchet MS" panose="020B0603020202020204" pitchFamily="34" charset="0"/>
            </a:endParaRPr>
          </a:p>
          <a:p>
            <a:endParaRPr lang="en-US" dirty="0"/>
          </a:p>
        </p:txBody>
      </p:sp>
    </p:spTree>
    <p:extLst>
      <p:ext uri="{BB962C8B-B14F-4D97-AF65-F5344CB8AC3E}">
        <p14:creationId xmlns:p14="http://schemas.microsoft.com/office/powerpoint/2010/main" val="2975908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2183-0ADE-0C56-C97D-94CCA03B65C4}"/>
              </a:ext>
            </a:extLst>
          </p:cNvPr>
          <p:cNvSpPr>
            <a:spLocks noGrp="1"/>
          </p:cNvSpPr>
          <p:nvPr>
            <p:ph type="title"/>
          </p:nvPr>
        </p:nvSpPr>
        <p:spPr>
          <a:xfrm>
            <a:off x="838200" y="365125"/>
            <a:ext cx="10515600" cy="470617"/>
          </a:xfrm>
        </p:spPr>
        <p:txBody>
          <a:bodyPr>
            <a:normAutofit fontScale="90000"/>
          </a:bodyPr>
          <a:lstStyle/>
          <a:p>
            <a:r>
              <a:rPr lang="en-US" b="1" i="0" dirty="0">
                <a:solidFill>
                  <a:srgbClr val="000000"/>
                </a:solidFill>
                <a:effectLst/>
                <a:latin typeface="trebuchet"/>
              </a:rPr>
              <a:t>Ohio State Studies</a:t>
            </a:r>
            <a:br>
              <a:rPr lang="en-US" b="1" i="0" dirty="0">
                <a:solidFill>
                  <a:srgbClr val="000000"/>
                </a:solidFill>
                <a:effectLst/>
                <a:latin typeface="trebuchet"/>
              </a:rPr>
            </a:br>
            <a:endParaRPr lang="en-US" dirty="0"/>
          </a:p>
        </p:txBody>
      </p:sp>
      <p:pic>
        <p:nvPicPr>
          <p:cNvPr id="1026" name="Picture 2">
            <a:extLst>
              <a:ext uri="{FF2B5EF4-FFF2-40B4-BE49-F238E27FC236}">
                <a16:creationId xmlns:a16="http://schemas.microsoft.com/office/drawing/2014/main" id="{FE7E9AF0-61EE-C818-3795-12CB6CFD36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90734" y="4060963"/>
            <a:ext cx="4965291" cy="2558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EC2EB4-69DD-95B1-F947-8F718DD67F22}"/>
              </a:ext>
            </a:extLst>
          </p:cNvPr>
          <p:cNvSpPr txBox="1"/>
          <p:nvPr/>
        </p:nvSpPr>
        <p:spPr>
          <a:xfrm>
            <a:off x="580103" y="757084"/>
            <a:ext cx="10894142" cy="4247317"/>
          </a:xfrm>
          <a:prstGeom prst="rect">
            <a:avLst/>
          </a:prstGeom>
          <a:noFill/>
        </p:spPr>
        <p:txBody>
          <a:bodyPr wrap="square">
            <a:spAutoFit/>
          </a:bodyPr>
          <a:lstStyle/>
          <a:p>
            <a:pPr>
              <a:buFont typeface="+mj-lt"/>
              <a:buAutoNum type="arabicPeriod"/>
            </a:pPr>
            <a:r>
              <a:rPr lang="en-US" dirty="0"/>
              <a:t>In 1945, a group of researchers at Ohio State University began extensive investigations of leadership. They described consideration behavior is people oriented leadership dimension where leaders are sensitive to make people happy at work. They also try to provide pleasant work environment and are highly employee-</a:t>
            </a:r>
            <a:r>
              <a:rPr lang="en-US" b="0" i="0" u="none" strike="noStrike" dirty="0">
                <a:solidFill>
                  <a:srgbClr val="1B8EDE"/>
                </a:solidFill>
                <a:effectLst/>
                <a:latin typeface="Trebuchet MS" panose="020B0603020202020204" pitchFamily="34" charset="0"/>
              </a:rPr>
              <a:t>centered</a:t>
            </a:r>
            <a:r>
              <a:rPr lang="en-US" dirty="0"/>
              <a:t>. Similarly, the </a:t>
            </a:r>
            <a:r>
              <a:rPr lang="en-US" b="0" i="0" u="none" strike="noStrike" dirty="0">
                <a:solidFill>
                  <a:srgbClr val="1B8EDE"/>
                </a:solidFill>
                <a:effectLst/>
                <a:latin typeface="Trebuchet MS" panose="020B0603020202020204" pitchFamily="34" charset="0"/>
              </a:rPr>
              <a:t>central</a:t>
            </a:r>
            <a:r>
              <a:rPr lang="en-US" dirty="0"/>
              <a:t> focus of their work was to study in depth the work of a leader. Their effort uncovered many things concerning leadership behavior. The most publicized </a:t>
            </a:r>
            <a:r>
              <a:rPr lang="en-US" b="0" i="0" u="none" strike="noStrike" dirty="0">
                <a:solidFill>
                  <a:srgbClr val="1B8EDE"/>
                </a:solidFill>
                <a:effectLst/>
                <a:latin typeface="Trebuchet MS" panose="020B0603020202020204" pitchFamily="34" charset="0"/>
              </a:rPr>
              <a:t>aspect</a:t>
            </a:r>
            <a:r>
              <a:rPr lang="en-US" dirty="0"/>
              <a:t> of Ohio state leadership was the isolation of two dimensions of leadership behavior.</a:t>
            </a:r>
            <a:br>
              <a:rPr lang="en-US" dirty="0"/>
            </a:br>
            <a:r>
              <a:rPr lang="en-US" b="1" dirty="0">
                <a:effectLst/>
              </a:rPr>
              <a:t>Initiating structure:</a:t>
            </a:r>
            <a:r>
              <a:rPr lang="en-US" dirty="0">
                <a:effectLst/>
              </a:rPr>
              <a:t> A high initiating structure score indicates that leaders structures their role those of subordinates towards the attainment of goals. They are actively involved in planning work activities, communicating pertinent information and scheduling work. </a:t>
            </a:r>
          </a:p>
          <a:p>
            <a:pPr algn="just">
              <a:buFont typeface="+mj-lt"/>
              <a:buAutoNum type="arabicPeriod"/>
            </a:pPr>
            <a:r>
              <a:rPr lang="en-US" b="1" dirty="0">
                <a:effectLst/>
              </a:rPr>
              <a:t>Consideration:</a:t>
            </a:r>
            <a:r>
              <a:rPr lang="en-US" dirty="0">
                <a:effectLst/>
              </a:rPr>
              <a:t> A leaders who were high on the consideration dimension reflected that they had developed a work atmosphere of mutual trust, respect for subordinate’s ideas and consideration of subordinate’s feelings. Such leaders encouraged good superior subordinate rapport and two-way communication. A low consideration score indicates that leaders are more impersonal in their dealing with subordinates.</a:t>
            </a:r>
          </a:p>
          <a:p>
            <a:br>
              <a:rPr lang="en-US" dirty="0">
                <a:effectLst/>
              </a:rPr>
            </a:br>
            <a:endParaRPr lang="en-US" dirty="0"/>
          </a:p>
        </p:txBody>
      </p:sp>
    </p:spTree>
    <p:extLst>
      <p:ext uri="{BB962C8B-B14F-4D97-AF65-F5344CB8AC3E}">
        <p14:creationId xmlns:p14="http://schemas.microsoft.com/office/powerpoint/2010/main" val="368448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7639-CDAF-49A3-80A5-27E8FF91BFA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F336EFD-56AD-4F87-9755-B5E49D4D0435}"/>
              </a:ext>
            </a:extLst>
          </p:cNvPr>
          <p:cNvPicPr>
            <a:picLocks noGrp="1" noChangeAspect="1"/>
          </p:cNvPicPr>
          <p:nvPr>
            <p:ph idx="1"/>
          </p:nvPr>
        </p:nvPicPr>
        <p:blipFill>
          <a:blip r:embed="rId2"/>
          <a:stretch>
            <a:fillRect/>
          </a:stretch>
        </p:blipFill>
        <p:spPr>
          <a:xfrm>
            <a:off x="1099226" y="68094"/>
            <a:ext cx="8112868" cy="7227651"/>
          </a:xfrm>
          <a:prstGeom prst="rect">
            <a:avLst/>
          </a:prstGeom>
        </p:spPr>
      </p:pic>
    </p:spTree>
    <p:extLst>
      <p:ext uri="{BB962C8B-B14F-4D97-AF65-F5344CB8AC3E}">
        <p14:creationId xmlns:p14="http://schemas.microsoft.com/office/powerpoint/2010/main" val="222589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A826-6F9D-8FDF-7CCB-6E8CAC653341}"/>
              </a:ext>
            </a:extLst>
          </p:cNvPr>
          <p:cNvSpPr>
            <a:spLocks noGrp="1"/>
          </p:cNvSpPr>
          <p:nvPr>
            <p:ph type="title"/>
          </p:nvPr>
        </p:nvSpPr>
        <p:spPr>
          <a:xfrm>
            <a:off x="838200" y="136187"/>
            <a:ext cx="10515600" cy="642027"/>
          </a:xfrm>
        </p:spPr>
        <p:txBody>
          <a:bodyPr>
            <a:normAutofit fontScale="90000"/>
          </a:bodyPr>
          <a:lstStyle/>
          <a:p>
            <a:r>
              <a:rPr lang="en-US" b="1" i="0" dirty="0">
                <a:solidFill>
                  <a:srgbClr val="000000"/>
                </a:solidFill>
                <a:effectLst/>
                <a:latin typeface="trebuchet"/>
              </a:rPr>
              <a:t>University of Michigan Studies</a:t>
            </a:r>
            <a:endParaRPr lang="en-US" dirty="0"/>
          </a:p>
        </p:txBody>
      </p:sp>
      <p:sp>
        <p:nvSpPr>
          <p:cNvPr id="3" name="Content Placeholder 2">
            <a:extLst>
              <a:ext uri="{FF2B5EF4-FFF2-40B4-BE49-F238E27FC236}">
                <a16:creationId xmlns:a16="http://schemas.microsoft.com/office/drawing/2014/main" id="{8787A75F-983F-8F86-DD34-9B4142E48DF2}"/>
              </a:ext>
            </a:extLst>
          </p:cNvPr>
          <p:cNvSpPr>
            <a:spLocks noGrp="1"/>
          </p:cNvSpPr>
          <p:nvPr>
            <p:ph idx="1"/>
          </p:nvPr>
        </p:nvSpPr>
        <p:spPr>
          <a:xfrm>
            <a:off x="194553" y="778214"/>
            <a:ext cx="11908957" cy="6079786"/>
          </a:xfrm>
        </p:spPr>
        <p:txBody>
          <a:bodyPr>
            <a:normAutofit fontScale="70000" lnSpcReduction="20000"/>
          </a:bodyPr>
          <a:lstStyle/>
          <a:p>
            <a:pPr indent="-457200" algn="just">
              <a:lnSpc>
                <a:spcPct val="170000"/>
              </a:lnSpc>
            </a:pPr>
            <a:r>
              <a:rPr lang="en-US" b="0" i="0" dirty="0">
                <a:solidFill>
                  <a:srgbClr val="000000"/>
                </a:solidFill>
                <a:effectLst/>
                <a:latin typeface="Trebuchet MS" panose="020B0603020202020204" pitchFamily="34" charset="0"/>
              </a:rPr>
              <a:t>A team of researchers at the University of Michigan undertook the research in the late 1940s. In these studies, they have tried to find leader's behavior. Researchers have undertaken a few studies among low and high performing groups in different organizations. Upon the completion of the research, they </a:t>
            </a:r>
            <a:r>
              <a:rPr lang="en-US" b="0" i="0" u="none" strike="noStrike" dirty="0">
                <a:solidFill>
                  <a:srgbClr val="1B8EDE"/>
                </a:solidFill>
                <a:effectLst/>
                <a:latin typeface="Trebuchet MS" panose="020B0603020202020204" pitchFamily="34" charset="0"/>
              </a:rPr>
              <a:t>categorized</a:t>
            </a:r>
            <a:r>
              <a:rPr lang="en-US" b="0" i="0" dirty="0">
                <a:solidFill>
                  <a:srgbClr val="000000"/>
                </a:solidFill>
                <a:effectLst/>
                <a:latin typeface="Trebuchet MS" panose="020B0603020202020204" pitchFamily="34" charset="0"/>
              </a:rPr>
              <a:t> leadership behaviors into two headings: employee-centered and production-centered. Whereas employee-centered leaders or supervisors are more employee welfare oriented, production-centered leader are more concerned with getting works done. According to these studies, employee centered leaders emphasize on human relations in organization. They believe that such behaviors are very productive at the workplace</a:t>
            </a:r>
            <a:r>
              <a:rPr lang="en-US" dirty="0">
                <a:solidFill>
                  <a:srgbClr val="000000"/>
                </a:solidFill>
                <a:latin typeface="Trebuchet MS" panose="020B0603020202020204" pitchFamily="34" charset="0"/>
              </a:rPr>
              <a:t>.   </a:t>
            </a:r>
            <a:r>
              <a:rPr lang="en-US" b="0" i="0" dirty="0">
                <a:solidFill>
                  <a:srgbClr val="000000"/>
                </a:solidFill>
                <a:effectLst/>
                <a:latin typeface="Trebuchet MS" panose="020B0603020202020204" pitchFamily="34" charset="0"/>
              </a:rPr>
              <a:t> </a:t>
            </a:r>
          </a:p>
          <a:p>
            <a:pPr indent="-457200">
              <a:lnSpc>
                <a:spcPct val="120000"/>
              </a:lnSpc>
            </a:pPr>
            <a:r>
              <a:rPr lang="en-US" b="0" i="0" dirty="0">
                <a:solidFill>
                  <a:srgbClr val="000000"/>
                </a:solidFill>
                <a:effectLst/>
                <a:latin typeface="Trebuchet MS" panose="020B0603020202020204" pitchFamily="34" charset="0"/>
              </a:rPr>
              <a:t>The study also showed that Employee-oriented Leaders (EOL) were associated with higher group productivity and higher job satisfaction on the other hand, Production-Oriented Leader (POL) tends to be associated with low group productivity and lower job satisfaction.  </a:t>
            </a:r>
            <a:br>
              <a:rPr lang="en-US" b="0" i="0" dirty="0">
                <a:solidFill>
                  <a:srgbClr val="000000"/>
                </a:solidFill>
                <a:effectLst/>
                <a:latin typeface="Trebuchet MS" panose="020B0603020202020204" pitchFamily="34" charset="0"/>
              </a:rPr>
            </a:br>
            <a:br>
              <a:rPr lang="en-US" b="0" i="0" dirty="0">
                <a:solidFill>
                  <a:srgbClr val="000000"/>
                </a:solidFill>
                <a:effectLst/>
                <a:latin typeface="Trebuchet MS" panose="020B0603020202020204" pitchFamily="34" charset="0"/>
              </a:rPr>
            </a:br>
            <a:r>
              <a:rPr lang="en-US" b="0" i="0" dirty="0">
                <a:solidFill>
                  <a:srgbClr val="000000"/>
                </a:solidFill>
                <a:effectLst/>
                <a:latin typeface="Trebuchet MS" panose="020B0603020202020204" pitchFamily="34" charset="0"/>
              </a:rPr>
              <a:t>Where, we mean</a:t>
            </a:r>
            <a:br>
              <a:rPr lang="en-US" b="0" i="0" dirty="0">
                <a:solidFill>
                  <a:srgbClr val="000000"/>
                </a:solidFill>
                <a:effectLst/>
                <a:latin typeface="Trebuchet MS" panose="020B0603020202020204" pitchFamily="34" charset="0"/>
              </a:rPr>
            </a:br>
            <a:r>
              <a:rPr lang="en-US" b="1" i="0" dirty="0">
                <a:solidFill>
                  <a:srgbClr val="000000"/>
                </a:solidFill>
                <a:effectLst/>
                <a:latin typeface="Trebuchet MS" panose="020B0603020202020204" pitchFamily="34" charset="0"/>
              </a:rPr>
              <a:t>Employee-oriented leaders (EOL)</a:t>
            </a:r>
            <a:r>
              <a:rPr lang="en-US" b="0" i="0" dirty="0">
                <a:solidFill>
                  <a:srgbClr val="000000"/>
                </a:solidFill>
                <a:effectLst/>
                <a:latin typeface="Trebuchet MS" panose="020B0603020202020204" pitchFamily="34" charset="0"/>
              </a:rPr>
              <a:t> – One who emphasizes interpersonal relation.</a:t>
            </a:r>
            <a:br>
              <a:rPr lang="en-US" b="0" i="0" dirty="0">
                <a:solidFill>
                  <a:srgbClr val="000000"/>
                </a:solidFill>
                <a:effectLst/>
                <a:latin typeface="Trebuchet MS" panose="020B0603020202020204" pitchFamily="34" charset="0"/>
              </a:rPr>
            </a:br>
            <a:r>
              <a:rPr lang="en-US" b="1" i="0" dirty="0">
                <a:solidFill>
                  <a:srgbClr val="000000"/>
                </a:solidFill>
                <a:effectLst/>
                <a:latin typeface="Trebuchet MS" panose="020B0603020202020204" pitchFamily="34" charset="0"/>
              </a:rPr>
              <a:t>Production-oriented leaders (POL)</a:t>
            </a:r>
            <a:r>
              <a:rPr lang="en-US" b="0" i="0" dirty="0">
                <a:solidFill>
                  <a:srgbClr val="000000"/>
                </a:solidFill>
                <a:effectLst/>
                <a:latin typeface="Trebuchet MS" panose="020B0603020202020204" pitchFamily="34" charset="0"/>
              </a:rPr>
              <a:t> – One who emphasizes technical or task </a:t>
            </a:r>
            <a:r>
              <a:rPr lang="en-US" b="0" i="0" u="none" strike="noStrike" dirty="0">
                <a:solidFill>
                  <a:srgbClr val="1B8EDE"/>
                </a:solidFill>
                <a:effectLst/>
                <a:latin typeface="Trebuchet MS" panose="020B0603020202020204" pitchFamily="34" charset="0"/>
              </a:rPr>
              <a:t>aspects</a:t>
            </a:r>
            <a:r>
              <a:rPr lang="en-US" b="0" i="0" dirty="0">
                <a:solidFill>
                  <a:srgbClr val="000000"/>
                </a:solidFill>
                <a:effectLst/>
                <a:latin typeface="Trebuchet MS" panose="020B0603020202020204" pitchFamily="34" charset="0"/>
              </a:rPr>
              <a:t> of the job.</a:t>
            </a:r>
          </a:p>
          <a:p>
            <a:pPr marL="0" indent="0">
              <a:buNone/>
            </a:pPr>
            <a:endParaRPr lang="en-US" dirty="0"/>
          </a:p>
        </p:txBody>
      </p:sp>
    </p:spTree>
    <p:extLst>
      <p:ext uri="{BB962C8B-B14F-4D97-AF65-F5344CB8AC3E}">
        <p14:creationId xmlns:p14="http://schemas.microsoft.com/office/powerpoint/2010/main" val="25354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0FEB-A514-A74A-41C8-9E4B4DB77D91}"/>
              </a:ext>
            </a:extLst>
          </p:cNvPr>
          <p:cNvSpPr>
            <a:spLocks noGrp="1"/>
          </p:cNvSpPr>
          <p:nvPr>
            <p:ph type="title"/>
          </p:nvPr>
        </p:nvSpPr>
        <p:spPr/>
        <p:txBody>
          <a:bodyPr>
            <a:normAutofit fontScale="90000"/>
          </a:bodyPr>
          <a:lstStyle/>
          <a:p>
            <a:r>
              <a:rPr lang="en-US" b="1" i="0" dirty="0">
                <a:solidFill>
                  <a:srgbClr val="000000"/>
                </a:solidFill>
                <a:effectLst/>
                <a:latin typeface="trebuchet"/>
              </a:rPr>
              <a:t>The Managerial Grid</a:t>
            </a:r>
            <a:br>
              <a:rPr lang="en-US" b="0" i="0" dirty="0">
                <a:solidFill>
                  <a:srgbClr val="000000"/>
                </a:solidFill>
                <a:effectLst/>
                <a:latin typeface="Trebuchet MS" panose="020B0603020202020204" pitchFamily="34" charset="0"/>
              </a:rPr>
            </a:br>
            <a:r>
              <a:rPr lang="en-US" sz="2700" b="1" i="0" dirty="0">
                <a:solidFill>
                  <a:srgbClr val="000000"/>
                </a:solidFill>
                <a:effectLst/>
                <a:latin typeface="georgia" panose="02040502050405020303" pitchFamily="18" charset="0"/>
              </a:rPr>
              <a:t>(Leadership Grid or Hi-Hi Leadership)</a:t>
            </a:r>
            <a:br>
              <a:rPr lang="en-US" b="0" i="0" dirty="0">
                <a:solidFill>
                  <a:srgbClr val="000000"/>
                </a:solidFill>
                <a:effectLst/>
                <a:latin typeface="Trebuchet MS" panose="020B0603020202020204" pitchFamily="34" charset="0"/>
              </a:rPr>
            </a:br>
            <a:endParaRPr lang="en-US" dirty="0"/>
          </a:p>
        </p:txBody>
      </p:sp>
      <p:pic>
        <p:nvPicPr>
          <p:cNvPr id="2050" name="Picture 2">
            <a:extLst>
              <a:ext uri="{FF2B5EF4-FFF2-40B4-BE49-F238E27FC236}">
                <a16:creationId xmlns:a16="http://schemas.microsoft.com/office/drawing/2014/main" id="{AF5DF32B-AE64-1EEA-511D-07BF5A9155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26245" y="3324421"/>
            <a:ext cx="3687864" cy="3454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4F636C-564A-FA7C-0156-0596844D0ED8}"/>
              </a:ext>
            </a:extLst>
          </p:cNvPr>
          <p:cNvSpPr txBox="1"/>
          <p:nvPr/>
        </p:nvSpPr>
        <p:spPr>
          <a:xfrm>
            <a:off x="77891" y="1169301"/>
            <a:ext cx="11897799" cy="5078313"/>
          </a:xfrm>
          <a:prstGeom prst="rect">
            <a:avLst/>
          </a:prstGeom>
          <a:noFill/>
        </p:spPr>
        <p:txBody>
          <a:bodyPr wrap="square">
            <a:spAutoFit/>
          </a:bodyPr>
          <a:lstStyle/>
          <a:p>
            <a:pPr algn="just"/>
            <a:r>
              <a:rPr lang="en-US" b="0" i="0" dirty="0">
                <a:solidFill>
                  <a:srgbClr val="000000"/>
                </a:solidFill>
                <a:effectLst/>
                <a:latin typeface="Trebuchet MS" panose="020B0603020202020204" pitchFamily="34" charset="0"/>
              </a:rPr>
              <a:t>The concept of managerial grid was created by R.R. Blake and Jane S. Mouton of USA. They emphasize that leadership style consists of facts of both task oriented and relation oriented behavior in varying </a:t>
            </a:r>
            <a:r>
              <a:rPr lang="en-US" b="0" i="0" u="none" strike="noStrike" dirty="0">
                <a:solidFill>
                  <a:srgbClr val="1B8EDE"/>
                </a:solidFill>
                <a:effectLst/>
                <a:latin typeface="Trebuchet MS" panose="020B0603020202020204" pitchFamily="34" charset="0"/>
              </a:rPr>
              <a:t>degrees</a:t>
            </a:r>
            <a:r>
              <a:rPr lang="en-US" b="0" i="0" dirty="0">
                <a:solidFill>
                  <a:srgbClr val="000000"/>
                </a:solidFill>
                <a:effectLst/>
                <a:latin typeface="Trebuchet MS" panose="020B0603020202020204" pitchFamily="34" charset="0"/>
              </a:rPr>
              <a:t>.</a:t>
            </a:r>
            <a:br>
              <a:rPr lang="en-US" b="0" i="0" dirty="0">
                <a:solidFill>
                  <a:srgbClr val="000000"/>
                </a:solidFill>
                <a:effectLst/>
                <a:latin typeface="Trebuchet MS" panose="020B0603020202020204" pitchFamily="34" charset="0"/>
              </a:rPr>
            </a:br>
            <a:br>
              <a:rPr lang="en-US" b="0" i="0" dirty="0">
                <a:solidFill>
                  <a:srgbClr val="000000"/>
                </a:solidFill>
                <a:effectLst/>
                <a:latin typeface="Trebuchet MS" panose="020B0603020202020204" pitchFamily="34" charset="0"/>
              </a:rPr>
            </a:br>
            <a:r>
              <a:rPr lang="en-US" b="0" i="0" dirty="0">
                <a:solidFill>
                  <a:srgbClr val="000000"/>
                </a:solidFill>
                <a:effectLst/>
                <a:latin typeface="Trebuchet MS" panose="020B0603020202020204" pitchFamily="34" charset="0"/>
              </a:rPr>
              <a:t>They have used two </a:t>
            </a:r>
            <a:r>
              <a:rPr lang="en-US" dirty="0">
                <a:solidFill>
                  <a:srgbClr val="000000"/>
                </a:solidFill>
                <a:latin typeface="Trebuchet MS" panose="020B0603020202020204" pitchFamily="34" charset="0"/>
              </a:rPr>
              <a:t>behavioral dimensions</a:t>
            </a:r>
            <a:r>
              <a:rPr lang="en-US" b="0" i="0" dirty="0">
                <a:solidFill>
                  <a:srgbClr val="000000"/>
                </a:solidFill>
                <a:effectLst/>
                <a:latin typeface="Trebuchet MS" panose="020B0603020202020204" pitchFamily="34" charset="0"/>
              </a:rPr>
              <a:t>: </a:t>
            </a:r>
          </a:p>
          <a:p>
            <a:pPr algn="just">
              <a:buFont typeface="+mj-lt"/>
              <a:buAutoNum type="arabicPeriod"/>
            </a:pPr>
            <a:r>
              <a:rPr lang="en-US" b="1" i="0" dirty="0">
                <a:solidFill>
                  <a:srgbClr val="000000"/>
                </a:solidFill>
                <a:effectLst/>
                <a:latin typeface="Trebuchet MS" panose="020B0603020202020204" pitchFamily="34" charset="0"/>
              </a:rPr>
              <a:t>Concern for production</a:t>
            </a:r>
            <a:r>
              <a:rPr lang="en-US" b="0" i="0" dirty="0">
                <a:solidFill>
                  <a:srgbClr val="000000"/>
                </a:solidFill>
                <a:effectLst/>
                <a:latin typeface="Trebuchet MS" panose="020B0603020202020204" pitchFamily="34" charset="0"/>
              </a:rPr>
              <a:t> means the attitudes of the supervisors towards a variety of factor concerning production, such as product, procedures and processes, quality of staff service, workload, efficiency and quantity of production. </a:t>
            </a:r>
          </a:p>
          <a:p>
            <a:pPr algn="just">
              <a:buFont typeface="+mj-lt"/>
              <a:buAutoNum type="arabicPeriod"/>
            </a:pPr>
            <a:r>
              <a:rPr lang="en-US" b="1" i="0" dirty="0">
                <a:solidFill>
                  <a:srgbClr val="000000"/>
                </a:solidFill>
                <a:effectLst/>
                <a:latin typeface="Trebuchet MS" panose="020B0603020202020204" pitchFamily="34" charset="0"/>
              </a:rPr>
              <a:t>Concern for people</a:t>
            </a:r>
            <a:r>
              <a:rPr lang="en-US" b="0" i="0" dirty="0">
                <a:solidFill>
                  <a:srgbClr val="000000"/>
                </a:solidFill>
                <a:effectLst/>
                <a:latin typeface="Trebuchet MS" panose="020B0603020202020204" pitchFamily="34" charset="0"/>
              </a:rPr>
              <a:t> includes degree of personal commitment towards goal </a:t>
            </a:r>
            <a:r>
              <a:rPr lang="en-US" b="0" i="0" u="none" strike="noStrike" dirty="0">
                <a:solidFill>
                  <a:srgbClr val="1B8EDE"/>
                </a:solidFill>
                <a:effectLst/>
                <a:latin typeface="Trebuchet MS" panose="020B0603020202020204" pitchFamily="34" charset="0"/>
              </a:rPr>
              <a:t>achievement</a:t>
            </a:r>
            <a:r>
              <a:rPr lang="en-US" b="0" i="0" dirty="0">
                <a:solidFill>
                  <a:srgbClr val="000000"/>
                </a:solidFill>
                <a:effectLst/>
                <a:latin typeface="Trebuchet MS" panose="020B0603020202020204" pitchFamily="34" charset="0"/>
              </a:rPr>
              <a:t>, maintaining the self-esteem of workers, responsibility and conductibility based on trust rather than on force and satisfying interpersonal relations.</a:t>
            </a:r>
          </a:p>
          <a:p>
            <a:pPr algn="just"/>
            <a:r>
              <a:rPr lang="en-US" dirty="0">
                <a:solidFill>
                  <a:srgbClr val="000000"/>
                </a:solidFill>
                <a:latin typeface="Trebuchet MS" panose="020B0603020202020204" pitchFamily="34" charset="0"/>
              </a:rPr>
              <a:t>1.1 management (impoverished Style) : very little concern for people or production.</a:t>
            </a:r>
          </a:p>
          <a:p>
            <a:pPr algn="just"/>
            <a:r>
              <a:rPr lang="en-US" dirty="0">
                <a:solidFill>
                  <a:srgbClr val="000000"/>
                </a:solidFill>
                <a:latin typeface="Trebuchet MS" panose="020B0603020202020204" pitchFamily="34" charset="0"/>
              </a:rPr>
              <a:t>9.9 management (team builder style) : high concern for both people and production.</a:t>
            </a:r>
          </a:p>
          <a:p>
            <a:pPr algn="just"/>
            <a:r>
              <a:rPr lang="en-US" dirty="0">
                <a:solidFill>
                  <a:srgbClr val="000000"/>
                </a:solidFill>
                <a:latin typeface="Trebuchet MS" panose="020B0603020202020204" pitchFamily="34" charset="0"/>
              </a:rPr>
              <a:t>5.5 management (middle of the roader style) : balanced concern for people and production</a:t>
            </a:r>
          </a:p>
          <a:p>
            <a:pPr algn="just"/>
            <a:r>
              <a:rPr lang="en-US" dirty="0">
                <a:solidFill>
                  <a:srgbClr val="000000"/>
                </a:solidFill>
                <a:latin typeface="Trebuchet MS" panose="020B0603020202020204" pitchFamily="34" charset="0"/>
              </a:rPr>
              <a:t>1.9 management (country club style) : very high concern for people and </a:t>
            </a:r>
          </a:p>
          <a:p>
            <a:pPr algn="just"/>
            <a:r>
              <a:rPr lang="en-US" dirty="0">
                <a:solidFill>
                  <a:srgbClr val="000000"/>
                </a:solidFill>
                <a:latin typeface="Trebuchet MS" panose="020B0603020202020204" pitchFamily="34" charset="0"/>
              </a:rPr>
              <a:t>low concern for production </a:t>
            </a:r>
          </a:p>
          <a:p>
            <a:pPr algn="just"/>
            <a:r>
              <a:rPr lang="en-US" dirty="0">
                <a:solidFill>
                  <a:srgbClr val="000000"/>
                </a:solidFill>
                <a:latin typeface="Trebuchet MS" panose="020B0603020202020204" pitchFamily="34" charset="0"/>
              </a:rPr>
              <a:t>9.1 management (task manager) very high concern for production and</a:t>
            </a:r>
          </a:p>
          <a:p>
            <a:pPr algn="just"/>
            <a:r>
              <a:rPr lang="en-US" dirty="0">
                <a:solidFill>
                  <a:srgbClr val="000000"/>
                </a:solidFill>
                <a:latin typeface="Trebuchet MS" panose="020B0603020202020204" pitchFamily="34" charset="0"/>
              </a:rPr>
              <a:t> low concern for people </a:t>
            </a:r>
          </a:p>
          <a:p>
            <a:pPr algn="just"/>
            <a:endParaRPr lang="en-US" b="0" i="0" dirty="0">
              <a:solidFill>
                <a:srgbClr val="000000"/>
              </a:solidFill>
              <a:effectLst/>
              <a:latin typeface="Trebuchet MS" panose="020B0603020202020204" pitchFamily="34" charset="0"/>
            </a:endParaRPr>
          </a:p>
        </p:txBody>
      </p:sp>
    </p:spTree>
    <p:extLst>
      <p:ext uri="{BB962C8B-B14F-4D97-AF65-F5344CB8AC3E}">
        <p14:creationId xmlns:p14="http://schemas.microsoft.com/office/powerpoint/2010/main" val="13993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1000"/>
                                        <p:tgtEl>
                                          <p:spTgt spid="6">
                                            <p:txEl>
                                              <p:pRg st="3" end="3"/>
                                            </p:txEl>
                                          </p:spTgt>
                                        </p:tgtEl>
                                      </p:cBhvr>
                                    </p:animEffect>
                                    <p:anim calcmode="lin" valueType="num">
                                      <p:cBhvr>
                                        <p:cTn id="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 calcmode="lin" valueType="num">
                                      <p:cBhvr additive="base">
                                        <p:cTn id="1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arn(inVertical)">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1000"/>
                                        <p:tgtEl>
                                          <p:spTgt spid="6">
                                            <p:txEl>
                                              <p:pRg st="6" end="6"/>
                                            </p:txEl>
                                          </p:spTgt>
                                        </p:tgtEl>
                                      </p:cBhvr>
                                    </p:animEffect>
                                    <p:anim calcmode="lin" valueType="num">
                                      <p:cBhvr>
                                        <p:cTn id="2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1000"/>
                                        <p:tgtEl>
                                          <p:spTgt spid="6">
                                            <p:txEl>
                                              <p:pRg st="7" end="7"/>
                                            </p:txEl>
                                          </p:spTgt>
                                        </p:tgtEl>
                                      </p:cBhvr>
                                    </p:animEffect>
                                    <p:anim calcmode="lin" valueType="num">
                                      <p:cBhvr>
                                        <p:cTn id="31"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1000"/>
                                        <p:tgtEl>
                                          <p:spTgt spid="6">
                                            <p:txEl>
                                              <p:pRg st="8" end="8"/>
                                            </p:txEl>
                                          </p:spTgt>
                                        </p:tgtEl>
                                      </p:cBhvr>
                                    </p:animEffect>
                                    <p:anim calcmode="lin" valueType="num">
                                      <p:cBhvr>
                                        <p:cTn id="3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1000"/>
                                        <p:tgtEl>
                                          <p:spTgt spid="6">
                                            <p:txEl>
                                              <p:pRg st="9" end="9"/>
                                            </p:txEl>
                                          </p:spTgt>
                                        </p:tgtEl>
                                      </p:cBhvr>
                                    </p:animEffect>
                                    <p:anim calcmode="lin" valueType="num">
                                      <p:cBhvr>
                                        <p:cTn id="43"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9934-0340-4724-A8E2-61810DD1966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068CE9B-613F-4786-96DB-3F76CB36AD8E}"/>
              </a:ext>
            </a:extLst>
          </p:cNvPr>
          <p:cNvPicPr>
            <a:picLocks noGrp="1" noChangeAspect="1"/>
          </p:cNvPicPr>
          <p:nvPr>
            <p:ph idx="1"/>
          </p:nvPr>
        </p:nvPicPr>
        <p:blipFill>
          <a:blip r:embed="rId2"/>
          <a:stretch>
            <a:fillRect/>
          </a:stretch>
        </p:blipFill>
        <p:spPr>
          <a:xfrm>
            <a:off x="564204" y="66880"/>
            <a:ext cx="11468911" cy="6791119"/>
          </a:xfrm>
          <a:prstGeom prst="rect">
            <a:avLst/>
          </a:prstGeom>
        </p:spPr>
      </p:pic>
    </p:spTree>
    <p:extLst>
      <p:ext uri="{BB962C8B-B14F-4D97-AF65-F5344CB8AC3E}">
        <p14:creationId xmlns:p14="http://schemas.microsoft.com/office/powerpoint/2010/main" val="1391469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C000-8A9C-4FDE-802B-DC7A024393C3}"/>
              </a:ext>
            </a:extLst>
          </p:cNvPr>
          <p:cNvSpPr>
            <a:spLocks noGrp="1"/>
          </p:cNvSpPr>
          <p:nvPr>
            <p:ph type="title"/>
          </p:nvPr>
        </p:nvSpPr>
        <p:spPr/>
        <p:txBody>
          <a:bodyPr/>
          <a:lstStyle/>
          <a:p>
            <a:r>
              <a:rPr lang="en-US" dirty="0"/>
              <a:t>Transactional theory</a:t>
            </a:r>
          </a:p>
        </p:txBody>
      </p:sp>
      <p:sp>
        <p:nvSpPr>
          <p:cNvPr id="3" name="Content Placeholder 2">
            <a:extLst>
              <a:ext uri="{FF2B5EF4-FFF2-40B4-BE49-F238E27FC236}">
                <a16:creationId xmlns:a16="http://schemas.microsoft.com/office/drawing/2014/main" id="{E23C0EA8-8AD9-412A-842A-B2260B99F675}"/>
              </a:ext>
            </a:extLst>
          </p:cNvPr>
          <p:cNvSpPr>
            <a:spLocks noGrp="1"/>
          </p:cNvSpPr>
          <p:nvPr>
            <p:ph idx="1"/>
          </p:nvPr>
        </p:nvSpPr>
        <p:spPr/>
        <p:txBody>
          <a:bodyPr/>
          <a:lstStyle/>
          <a:p>
            <a:r>
              <a:rPr lang="en-US" dirty="0"/>
              <a:t>Transactional theory, particularly in the context of literature and reading, posits that meaning is not inherent in the text itself but is actively constructed during the interaction between the reader and the text. This theory, developed by Louise Rosenblatt, emphasizes the reader's unique experiences, background, and emotional responses as crucial elements in shaping meaning. </a:t>
            </a:r>
          </a:p>
        </p:txBody>
      </p:sp>
    </p:spTree>
    <p:extLst>
      <p:ext uri="{BB962C8B-B14F-4D97-AF65-F5344CB8AC3E}">
        <p14:creationId xmlns:p14="http://schemas.microsoft.com/office/powerpoint/2010/main" val="1359802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6A24-3CC3-7D5D-19E8-3A8C6F23B0C4}"/>
              </a:ext>
            </a:extLst>
          </p:cNvPr>
          <p:cNvSpPr>
            <a:spLocks noGrp="1"/>
          </p:cNvSpPr>
          <p:nvPr>
            <p:ph type="title"/>
          </p:nvPr>
        </p:nvSpPr>
        <p:spPr/>
        <p:txBody>
          <a:bodyPr/>
          <a:lstStyle/>
          <a:p>
            <a:r>
              <a:rPr lang="en-US" dirty="0"/>
              <a:t>Transactional Theory </a:t>
            </a:r>
          </a:p>
        </p:txBody>
      </p:sp>
      <p:sp>
        <p:nvSpPr>
          <p:cNvPr id="3" name="Content Placeholder 2">
            <a:extLst>
              <a:ext uri="{FF2B5EF4-FFF2-40B4-BE49-F238E27FC236}">
                <a16:creationId xmlns:a16="http://schemas.microsoft.com/office/drawing/2014/main" id="{1F54ED38-513B-DBDE-24D2-C84388F8190D}"/>
              </a:ext>
            </a:extLst>
          </p:cNvPr>
          <p:cNvSpPr>
            <a:spLocks noGrp="1"/>
          </p:cNvSpPr>
          <p:nvPr>
            <p:ph idx="1"/>
          </p:nvPr>
        </p:nvSpPr>
        <p:spPr/>
        <p:txBody>
          <a:bodyPr>
            <a:normAutofit lnSpcReduction="10000"/>
          </a:bodyPr>
          <a:lstStyle/>
          <a:p>
            <a:pPr algn="l"/>
            <a:r>
              <a:rPr lang="en-US" b="1" i="0" dirty="0">
                <a:solidFill>
                  <a:srgbClr val="000000"/>
                </a:solidFill>
                <a:effectLst/>
                <a:latin typeface="Open Sans" panose="020B0606030504020204" pitchFamily="34" charset="0"/>
              </a:rPr>
              <a:t>Transactional leadership involves motivating and directing followers primarily through appealing to their own self-interest</a:t>
            </a:r>
            <a:r>
              <a:rPr lang="en-US" b="0" i="0" dirty="0">
                <a:solidFill>
                  <a:srgbClr val="000000"/>
                </a:solidFill>
                <a:effectLst/>
                <a:latin typeface="Open Sans" panose="020B0606030504020204" pitchFamily="34" charset="0"/>
              </a:rPr>
              <a:t>. The power of transactional leaders comes from their formal authority and responsibility in the organization. The main goal of the follower is to obey the instructions of the leader. The style can also be mentioned as a ‘telling style’.</a:t>
            </a:r>
          </a:p>
          <a:p>
            <a:pPr algn="l"/>
            <a:r>
              <a:rPr lang="en-US" b="0" i="0" dirty="0">
                <a:solidFill>
                  <a:srgbClr val="000000"/>
                </a:solidFill>
                <a:effectLst/>
                <a:latin typeface="Open Sans" panose="020B0606030504020204" pitchFamily="34" charset="0"/>
              </a:rPr>
              <a:t>The leader believes in motivating through a system of rewards and punishment. If a subordinate does what is desired, a reward will follow, and if he does not go as per the wishes of the leader, a punishment will follow. Here, the exchange between leader and follower takes place to achieve routine performance goals.</a:t>
            </a:r>
          </a:p>
          <a:p>
            <a:endParaRPr lang="en-US" dirty="0"/>
          </a:p>
        </p:txBody>
      </p:sp>
    </p:spTree>
    <p:extLst>
      <p:ext uri="{BB962C8B-B14F-4D97-AF65-F5344CB8AC3E}">
        <p14:creationId xmlns:p14="http://schemas.microsoft.com/office/powerpoint/2010/main" val="14377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22B1-63F4-80B7-E46C-19B3D1A7D3EE}"/>
              </a:ext>
            </a:extLst>
          </p:cNvPr>
          <p:cNvSpPr>
            <a:spLocks noGrp="1"/>
          </p:cNvSpPr>
          <p:nvPr>
            <p:ph type="title"/>
          </p:nvPr>
        </p:nvSpPr>
        <p:spPr/>
        <p:txBody>
          <a:bodyPr/>
          <a:lstStyle/>
          <a:p>
            <a:endParaRPr lang="en-US"/>
          </a:p>
        </p:txBody>
      </p:sp>
      <p:pic>
        <p:nvPicPr>
          <p:cNvPr id="2050" name="Picture 2" descr="Transactional Theory - What does it Mean to be Transactional Leader? -  Career Cliff">
            <a:extLst>
              <a:ext uri="{FF2B5EF4-FFF2-40B4-BE49-F238E27FC236}">
                <a16:creationId xmlns:a16="http://schemas.microsoft.com/office/drawing/2014/main" id="{B50A5477-287E-202B-A461-456670B696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76" y="76155"/>
            <a:ext cx="11601233" cy="660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198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7FD8-61DF-8805-64E8-6D5FD72BDB4C}"/>
              </a:ext>
            </a:extLst>
          </p:cNvPr>
          <p:cNvSpPr>
            <a:spLocks noGrp="1"/>
          </p:cNvSpPr>
          <p:nvPr>
            <p:ph type="title"/>
          </p:nvPr>
        </p:nvSpPr>
        <p:spPr/>
        <p:txBody>
          <a:bodyPr/>
          <a:lstStyle/>
          <a:p>
            <a:endParaRPr lang="en-US"/>
          </a:p>
        </p:txBody>
      </p:sp>
      <p:pic>
        <p:nvPicPr>
          <p:cNvPr id="1026" name="Picture 2" descr="i.pinimg.com/originals/ac/24/e4/ac24e4e61d8838b...">
            <a:extLst>
              <a:ext uri="{FF2B5EF4-FFF2-40B4-BE49-F238E27FC236}">
                <a16:creationId xmlns:a16="http://schemas.microsoft.com/office/drawing/2014/main" id="{38AA0C0A-FDA4-53C0-973B-B6E2C0E58F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8529" y="322391"/>
            <a:ext cx="10340572" cy="579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15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0FF2-8CF2-4EC6-9C47-244F0065577E}"/>
              </a:ext>
            </a:extLst>
          </p:cNvPr>
          <p:cNvSpPr>
            <a:spLocks noGrp="1"/>
          </p:cNvSpPr>
          <p:nvPr>
            <p:ph type="title"/>
          </p:nvPr>
        </p:nvSpPr>
        <p:spPr/>
        <p:txBody>
          <a:bodyPr/>
          <a:lstStyle/>
          <a:p>
            <a:r>
              <a:rPr lang="en-US" dirty="0"/>
              <a:t>Transformational theory</a:t>
            </a:r>
          </a:p>
        </p:txBody>
      </p:sp>
      <p:sp>
        <p:nvSpPr>
          <p:cNvPr id="3" name="Content Placeholder 2">
            <a:extLst>
              <a:ext uri="{FF2B5EF4-FFF2-40B4-BE49-F238E27FC236}">
                <a16:creationId xmlns:a16="http://schemas.microsoft.com/office/drawing/2014/main" id="{4ADEDFDC-4BD2-4424-BA41-79A26085C0EC}"/>
              </a:ext>
            </a:extLst>
          </p:cNvPr>
          <p:cNvSpPr>
            <a:spLocks noGrp="1"/>
          </p:cNvSpPr>
          <p:nvPr>
            <p:ph idx="1"/>
          </p:nvPr>
        </p:nvSpPr>
        <p:spPr>
          <a:xfrm>
            <a:off x="194553" y="1825625"/>
            <a:ext cx="11159247" cy="4351338"/>
          </a:xfrm>
        </p:spPr>
        <p:txBody>
          <a:bodyPr>
            <a:normAutofit lnSpcReduction="10000"/>
          </a:bodyPr>
          <a:lstStyle/>
          <a:p>
            <a:pPr algn="just"/>
            <a:r>
              <a:rPr lang="en-US" dirty="0"/>
              <a:t>Transformational theory encompasses two main areas: Transformational Leadership and Transformational Music Theory. Transformational Leadership, developed by Burns and Bass, focuses on inspiring and motivating followers to achieve exceptional results and embrace long-term goals. Transformational Music Theory, pioneered by David Lewin, provides a framework for analyzing musical transformations using mathematical principles. </a:t>
            </a:r>
          </a:p>
          <a:p>
            <a:pPr algn="just"/>
            <a:r>
              <a:rPr lang="en-US" dirty="0"/>
              <a:t>Transformational leadership theory promotes a style of guidance that emphasizes motivating employees, and creating a vision and encouraging them to fulfill it. The fundamental skills of a transformational leader include being able to mobilize employees, inspire them and boost their morale.</a:t>
            </a:r>
          </a:p>
        </p:txBody>
      </p:sp>
    </p:spTree>
    <p:extLst>
      <p:ext uri="{BB962C8B-B14F-4D97-AF65-F5344CB8AC3E}">
        <p14:creationId xmlns:p14="http://schemas.microsoft.com/office/powerpoint/2010/main" val="376021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B5CB-6E2A-31A2-E057-F971A00A41E6}"/>
              </a:ext>
            </a:extLst>
          </p:cNvPr>
          <p:cNvSpPr>
            <a:spLocks noGrp="1"/>
          </p:cNvSpPr>
          <p:nvPr>
            <p:ph type="title"/>
          </p:nvPr>
        </p:nvSpPr>
        <p:spPr/>
        <p:txBody>
          <a:bodyPr/>
          <a:lstStyle/>
          <a:p>
            <a:r>
              <a:rPr lang="en-US" dirty="0"/>
              <a:t>Transformational Theory </a:t>
            </a:r>
          </a:p>
        </p:txBody>
      </p:sp>
      <p:sp>
        <p:nvSpPr>
          <p:cNvPr id="3" name="Content Placeholder 2">
            <a:extLst>
              <a:ext uri="{FF2B5EF4-FFF2-40B4-BE49-F238E27FC236}">
                <a16:creationId xmlns:a16="http://schemas.microsoft.com/office/drawing/2014/main" id="{75B00460-0263-51A5-C23C-AA6D4FE5E1B0}"/>
              </a:ext>
            </a:extLst>
          </p:cNvPr>
          <p:cNvSpPr>
            <a:spLocks noGrp="1"/>
          </p:cNvSpPr>
          <p:nvPr>
            <p:ph idx="1"/>
          </p:nvPr>
        </p:nvSpPr>
        <p:spPr/>
        <p:txBody>
          <a:bodyPr/>
          <a:lstStyle/>
          <a:p>
            <a:pPr algn="just"/>
            <a:r>
              <a:rPr lang="en-US" b="0" i="0" dirty="0">
                <a:solidFill>
                  <a:srgbClr val="212121"/>
                </a:solidFill>
                <a:effectLst/>
                <a:latin typeface="Merriweather" panose="020B0604020202020204" pitchFamily="2" charset="0"/>
              </a:rPr>
              <a:t>Transformational leadership is a </a:t>
            </a:r>
            <a:r>
              <a:rPr lang="en-US" b="0" i="0" u="sng" dirty="0">
                <a:solidFill>
                  <a:srgbClr val="1A55AD"/>
                </a:solidFill>
                <a:effectLst/>
                <a:latin typeface="Merriweather" panose="020B0604020202020204" pitchFamily="2" charset="0"/>
                <a:hlinkClick r:id="rId2"/>
              </a:rPr>
              <a:t>leadership style</a:t>
            </a:r>
            <a:r>
              <a:rPr lang="en-US" b="0" i="0" dirty="0">
                <a:solidFill>
                  <a:srgbClr val="212121"/>
                </a:solidFill>
                <a:effectLst/>
                <a:latin typeface="Merriweather" panose="020B0604020202020204" pitchFamily="2" charset="0"/>
              </a:rPr>
              <a:t> that can inspire positive changes in those who follow. Transformational leaders are generally energetic, enthusiastic, and passionate. Not only are these leaders concerned and involved in the process; they are also focused on helping every member of the group succeed as well.</a:t>
            </a:r>
            <a:endParaRPr lang="en-US" dirty="0"/>
          </a:p>
        </p:txBody>
      </p:sp>
      <p:pic>
        <p:nvPicPr>
          <p:cNvPr id="2050" name="Picture 2" descr="Transformational leadership characteristics">
            <a:extLst>
              <a:ext uri="{FF2B5EF4-FFF2-40B4-BE49-F238E27FC236}">
                <a16:creationId xmlns:a16="http://schemas.microsoft.com/office/drawing/2014/main" id="{166F0A95-7B34-402A-8E6D-4F3D31D67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511" y="3727315"/>
            <a:ext cx="4755204" cy="313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652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B5C07-6D59-6746-3715-4264D1E30B45}"/>
              </a:ext>
            </a:extLst>
          </p:cNvPr>
          <p:cNvSpPr>
            <a:spLocks noGrp="1"/>
          </p:cNvSpPr>
          <p:nvPr>
            <p:ph idx="4294967295"/>
          </p:nvPr>
        </p:nvSpPr>
        <p:spPr>
          <a:xfrm>
            <a:off x="642026" y="365125"/>
            <a:ext cx="11068962" cy="6492875"/>
          </a:xfrm>
        </p:spPr>
        <p:txBody>
          <a:bodyPr>
            <a:normAutofit/>
          </a:bodyPr>
          <a:lstStyle/>
          <a:p>
            <a:pPr marL="0" indent="0">
              <a:buNone/>
            </a:pPr>
            <a:r>
              <a:rPr lang="en-US" b="0" i="0" dirty="0">
                <a:solidFill>
                  <a:srgbClr val="202124"/>
                </a:solidFill>
                <a:effectLst/>
                <a:latin typeface="arial" panose="020B0604020202020204" pitchFamily="34" charset="0"/>
              </a:rPr>
              <a:t>There are four factors to transformational leadership, (also known as the "four I's"): </a:t>
            </a:r>
            <a:r>
              <a:rPr lang="en-US" b="1" i="0" dirty="0">
                <a:solidFill>
                  <a:srgbClr val="202124"/>
                </a:solidFill>
                <a:effectLst/>
                <a:latin typeface="arial" panose="020B0604020202020204" pitchFamily="34" charset="0"/>
              </a:rPr>
              <a:t>idealized influence, inspirational motivation, intellectual stimulation, and individual consideration</a:t>
            </a:r>
            <a:r>
              <a:rPr lang="en-US" b="0" i="0" dirty="0">
                <a:solidFill>
                  <a:srgbClr val="202124"/>
                </a:solidFill>
                <a:effectLst/>
                <a:latin typeface="arial" panose="020B0604020202020204" pitchFamily="34" charset="0"/>
              </a:rPr>
              <a:t>. Each factor will be discussed to help managers use this approach in the workplace.</a:t>
            </a:r>
          </a:p>
        </p:txBody>
      </p:sp>
      <p:pic>
        <p:nvPicPr>
          <p:cNvPr id="1026" name="Picture 2" descr="Transformational Leadership">
            <a:extLst>
              <a:ext uri="{FF2B5EF4-FFF2-40B4-BE49-F238E27FC236}">
                <a16:creationId xmlns:a16="http://schemas.microsoft.com/office/drawing/2014/main" id="{4AF06ABE-F0D0-4760-BE76-C4A239D4A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974" y="2298698"/>
            <a:ext cx="8015591" cy="45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22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2FE4-0C2E-45A1-B5A8-DEC41873E055}"/>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9BB42352-C635-43CD-8ECC-15E1F2D21A03}"/>
              </a:ext>
            </a:extLst>
          </p:cNvPr>
          <p:cNvPicPr>
            <a:picLocks noGrp="1" noChangeAspect="1"/>
          </p:cNvPicPr>
          <p:nvPr>
            <p:ph idx="1"/>
          </p:nvPr>
        </p:nvPicPr>
        <p:blipFill rotWithShape="1">
          <a:blip r:embed="rId2"/>
          <a:srcRect l="17096" t="13933" r="47317"/>
          <a:stretch/>
        </p:blipFill>
        <p:spPr>
          <a:xfrm>
            <a:off x="612843" y="365125"/>
            <a:ext cx="10515599" cy="6599879"/>
          </a:xfrm>
          <a:prstGeom prst="rect">
            <a:avLst/>
          </a:prstGeom>
        </p:spPr>
      </p:pic>
    </p:spTree>
    <p:extLst>
      <p:ext uri="{BB962C8B-B14F-4D97-AF65-F5344CB8AC3E}">
        <p14:creationId xmlns:p14="http://schemas.microsoft.com/office/powerpoint/2010/main" val="220311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0E8F-C986-44CD-90A9-3082DF1BE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D9B4AE-858E-483C-84B2-2B042B1E035F}"/>
              </a:ext>
            </a:extLst>
          </p:cNvPr>
          <p:cNvSpPr>
            <a:spLocks noGrp="1"/>
          </p:cNvSpPr>
          <p:nvPr>
            <p:ph idx="1"/>
          </p:nvPr>
        </p:nvSpPr>
        <p:spPr/>
        <p:txBody>
          <a:bodyPr>
            <a:normAutofit lnSpcReduction="10000"/>
          </a:bodyPr>
          <a:lstStyle/>
          <a:p>
            <a:pPr marL="0" indent="0">
              <a:buNone/>
            </a:pPr>
            <a:r>
              <a:rPr lang="en-US" dirty="0"/>
              <a:t>Here are some characteristics of transformational leaders:</a:t>
            </a:r>
          </a:p>
          <a:p>
            <a:pPr fontAlgn="ctr"/>
            <a:r>
              <a:rPr lang="en-US" b="1" dirty="0"/>
              <a:t>Inspiring</a:t>
            </a:r>
            <a:r>
              <a:rPr lang="en-US" dirty="0"/>
              <a:t>: They can inspire followers to change their perspectives and work toward shared goals </a:t>
            </a:r>
          </a:p>
          <a:p>
            <a:pPr fontAlgn="ctr"/>
            <a:r>
              <a:rPr lang="en-US" b="1" dirty="0"/>
              <a:t>Open-minded</a:t>
            </a:r>
            <a:r>
              <a:rPr lang="en-US" dirty="0"/>
              <a:t>: They're willing to identify and change outdated business processes </a:t>
            </a:r>
          </a:p>
          <a:p>
            <a:pPr fontAlgn="ctr"/>
            <a:r>
              <a:rPr lang="en-US" b="1" dirty="0"/>
              <a:t>Empowering</a:t>
            </a:r>
            <a:r>
              <a:rPr lang="en-US" dirty="0"/>
              <a:t>: They trust employees to make decisions and solve problems </a:t>
            </a:r>
          </a:p>
          <a:p>
            <a:pPr fontAlgn="ctr"/>
            <a:r>
              <a:rPr lang="en-US" b="1" dirty="0"/>
              <a:t>Authentic</a:t>
            </a:r>
            <a:r>
              <a:rPr lang="en-US" dirty="0"/>
              <a:t>: They set an example for their employees </a:t>
            </a:r>
          </a:p>
          <a:p>
            <a:pPr fontAlgn="ctr"/>
            <a:r>
              <a:rPr lang="en-US" b="1" dirty="0"/>
              <a:t>Risk-taking</a:t>
            </a:r>
            <a:r>
              <a:rPr lang="en-US" dirty="0"/>
              <a:t>: They make calculated decisions based on their experience, instincts, and intelligence from their team </a:t>
            </a:r>
          </a:p>
          <a:p>
            <a:endParaRPr lang="en-US" dirty="0"/>
          </a:p>
        </p:txBody>
      </p:sp>
    </p:spTree>
    <p:extLst>
      <p:ext uri="{BB962C8B-B14F-4D97-AF65-F5344CB8AC3E}">
        <p14:creationId xmlns:p14="http://schemas.microsoft.com/office/powerpoint/2010/main" val="401452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9CB2-70A0-4350-856A-F468E24CD38E}"/>
              </a:ext>
            </a:extLst>
          </p:cNvPr>
          <p:cNvSpPr>
            <a:spLocks noGrp="1"/>
          </p:cNvSpPr>
          <p:nvPr>
            <p:ph type="title"/>
          </p:nvPr>
        </p:nvSpPr>
        <p:spPr>
          <a:xfrm>
            <a:off x="0" y="365126"/>
            <a:ext cx="11353800" cy="529820"/>
          </a:xfrm>
        </p:spPr>
        <p:txBody>
          <a:bodyPr>
            <a:normAutofit fontScale="90000"/>
          </a:bodyPr>
          <a:lstStyle/>
          <a:p>
            <a:r>
              <a:rPr lang="en-US" dirty="0"/>
              <a:t>Key features of Transformational Leadership Theory</a:t>
            </a:r>
            <a:br>
              <a:rPr lang="en-US" dirty="0"/>
            </a:br>
            <a:endParaRPr lang="en-US" dirty="0"/>
          </a:p>
        </p:txBody>
      </p:sp>
      <p:pic>
        <p:nvPicPr>
          <p:cNvPr id="4" name="Content Placeholder 3">
            <a:extLst>
              <a:ext uri="{FF2B5EF4-FFF2-40B4-BE49-F238E27FC236}">
                <a16:creationId xmlns:a16="http://schemas.microsoft.com/office/drawing/2014/main" id="{74A0B888-FC39-4DA5-A83B-E1CAE65132ED}"/>
              </a:ext>
            </a:extLst>
          </p:cNvPr>
          <p:cNvPicPr>
            <a:picLocks noGrp="1" noChangeAspect="1"/>
          </p:cNvPicPr>
          <p:nvPr>
            <p:ph idx="1"/>
          </p:nvPr>
        </p:nvPicPr>
        <p:blipFill>
          <a:blip r:embed="rId2"/>
          <a:stretch>
            <a:fillRect/>
          </a:stretch>
        </p:blipFill>
        <p:spPr>
          <a:xfrm>
            <a:off x="690664" y="622959"/>
            <a:ext cx="8886406" cy="6137764"/>
          </a:xfrm>
          <a:prstGeom prst="rect">
            <a:avLst/>
          </a:prstGeom>
        </p:spPr>
      </p:pic>
    </p:spTree>
    <p:extLst>
      <p:ext uri="{BB962C8B-B14F-4D97-AF65-F5344CB8AC3E}">
        <p14:creationId xmlns:p14="http://schemas.microsoft.com/office/powerpoint/2010/main" val="3402429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E125-591A-422B-4964-590B0A8ECCD9}"/>
              </a:ext>
            </a:extLst>
          </p:cNvPr>
          <p:cNvSpPr>
            <a:spLocks noGrp="1"/>
          </p:cNvSpPr>
          <p:nvPr>
            <p:ph type="title"/>
          </p:nvPr>
        </p:nvSpPr>
        <p:spPr/>
        <p:txBody>
          <a:bodyPr/>
          <a:lstStyle/>
          <a:p>
            <a:endParaRPr lang="en-US"/>
          </a:p>
        </p:txBody>
      </p:sp>
      <p:pic>
        <p:nvPicPr>
          <p:cNvPr id="3074" name="Picture 2" descr="Charismatic and Transformational Leadership - ppt download">
            <a:extLst>
              <a:ext uri="{FF2B5EF4-FFF2-40B4-BE49-F238E27FC236}">
                <a16:creationId xmlns:a16="http://schemas.microsoft.com/office/drawing/2014/main" id="{C729065C-CE7B-235C-5ACB-38CD2F41ED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316" y="-449913"/>
            <a:ext cx="11818373" cy="788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370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792C-3561-45FA-8109-52E8FD12C0A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627DE8-4DDD-4B25-8589-F90BABE4D0C1}"/>
              </a:ext>
            </a:extLst>
          </p:cNvPr>
          <p:cNvPicPr>
            <a:picLocks noGrp="1" noChangeAspect="1"/>
          </p:cNvPicPr>
          <p:nvPr>
            <p:ph idx="1"/>
          </p:nvPr>
        </p:nvPicPr>
        <p:blipFill>
          <a:blip r:embed="rId2"/>
          <a:stretch>
            <a:fillRect/>
          </a:stretch>
        </p:blipFill>
        <p:spPr>
          <a:xfrm>
            <a:off x="1017" y="0"/>
            <a:ext cx="11915366" cy="6858000"/>
          </a:xfrm>
          <a:prstGeom prst="rect">
            <a:avLst/>
          </a:prstGeom>
        </p:spPr>
      </p:pic>
    </p:spTree>
    <p:extLst>
      <p:ext uri="{BB962C8B-B14F-4D97-AF65-F5344CB8AC3E}">
        <p14:creationId xmlns:p14="http://schemas.microsoft.com/office/powerpoint/2010/main" val="1689838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66F9-7C9C-ABD5-72A8-0589094B2EA3}"/>
              </a:ext>
            </a:extLst>
          </p:cNvPr>
          <p:cNvSpPr>
            <a:spLocks noGrp="1"/>
          </p:cNvSpPr>
          <p:nvPr>
            <p:ph type="title"/>
          </p:nvPr>
        </p:nvSpPr>
        <p:spPr/>
        <p:txBody>
          <a:bodyPr/>
          <a:lstStyle/>
          <a:p>
            <a:r>
              <a:rPr lang="en-US" b="0" i="0" dirty="0">
                <a:solidFill>
                  <a:srgbClr val="202124"/>
                </a:solidFill>
                <a:effectLst/>
                <a:latin typeface="arial" panose="020B0604020202020204" pitchFamily="34" charset="0"/>
              </a:rPr>
              <a:t>Charismatic leadership</a:t>
            </a:r>
            <a:endParaRPr lang="en-US" dirty="0"/>
          </a:p>
        </p:txBody>
      </p:sp>
      <p:sp>
        <p:nvSpPr>
          <p:cNvPr id="3" name="Content Placeholder 2">
            <a:extLst>
              <a:ext uri="{FF2B5EF4-FFF2-40B4-BE49-F238E27FC236}">
                <a16:creationId xmlns:a16="http://schemas.microsoft.com/office/drawing/2014/main" id="{1271582D-5BF5-9B03-FE2A-94ACB6AE15AA}"/>
              </a:ext>
            </a:extLst>
          </p:cNvPr>
          <p:cNvSpPr>
            <a:spLocks noGrp="1"/>
          </p:cNvSpPr>
          <p:nvPr>
            <p:ph idx="1"/>
          </p:nvPr>
        </p:nvSpPr>
        <p:spPr/>
        <p:txBody>
          <a:bodyPr/>
          <a:lstStyle/>
          <a:p>
            <a:r>
              <a:rPr lang="en-US" b="0" i="0" dirty="0">
                <a:solidFill>
                  <a:srgbClr val="202124"/>
                </a:solidFill>
                <a:effectLst/>
                <a:latin typeface="arial" panose="020B0604020202020204" pitchFamily="34" charset="0"/>
              </a:rPr>
              <a:t>Charismatic leadership is defined by </a:t>
            </a:r>
            <a:r>
              <a:rPr lang="en-US" b="1" i="0" dirty="0">
                <a:solidFill>
                  <a:srgbClr val="202124"/>
                </a:solidFill>
                <a:effectLst/>
                <a:latin typeface="arial" panose="020B0604020202020204" pitchFamily="34" charset="0"/>
              </a:rPr>
              <a:t>a leader who uses his or her communication skills, persuasiveness, and charm to influence others</a:t>
            </a:r>
            <a:r>
              <a:rPr lang="en-US" b="0" i="0" dirty="0">
                <a:solidFill>
                  <a:srgbClr val="202124"/>
                </a:solidFill>
                <a:effectLst/>
                <a:latin typeface="arial" panose="020B0604020202020204" pitchFamily="34" charset="0"/>
              </a:rPr>
              <a:t>. Charismatic leaders, given their ability to connect with people on a deep level, are especially valuable within organizations that are facing a crisis or are struggling to move forward. </a:t>
            </a:r>
            <a:endParaRPr lang="en-US" dirty="0"/>
          </a:p>
        </p:txBody>
      </p:sp>
    </p:spTree>
    <p:extLst>
      <p:ext uri="{BB962C8B-B14F-4D97-AF65-F5344CB8AC3E}">
        <p14:creationId xmlns:p14="http://schemas.microsoft.com/office/powerpoint/2010/main" val="565987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393E-67B2-21CE-4975-196C1BBCE88D}"/>
              </a:ext>
            </a:extLst>
          </p:cNvPr>
          <p:cNvSpPr>
            <a:spLocks noGrp="1"/>
          </p:cNvSpPr>
          <p:nvPr>
            <p:ph type="title"/>
          </p:nvPr>
        </p:nvSpPr>
        <p:spPr>
          <a:xfrm>
            <a:off x="865238" y="363795"/>
            <a:ext cx="10488561" cy="471947"/>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36EB1A36-8FE4-03B9-F5EF-1D2D0E7BF9EC}"/>
              </a:ext>
            </a:extLst>
          </p:cNvPr>
          <p:cNvSpPr>
            <a:spLocks noGrp="1"/>
          </p:cNvSpPr>
          <p:nvPr>
            <p:ph idx="1"/>
          </p:nvPr>
        </p:nvSpPr>
        <p:spPr>
          <a:xfrm>
            <a:off x="167148" y="943897"/>
            <a:ext cx="11887200" cy="5550308"/>
          </a:xfrm>
        </p:spPr>
        <p:txBody>
          <a:bodyPr/>
          <a:lstStyle/>
          <a:p>
            <a:pPr algn="just"/>
            <a:r>
              <a:rPr lang="en-US" sz="3200" b="0" i="0" dirty="0">
                <a:solidFill>
                  <a:srgbClr val="2C2D4F"/>
                </a:solidFill>
                <a:effectLst/>
                <a:latin typeface="PT Sans" panose="020B0503020203020204" pitchFamily="34" charset="0"/>
              </a:rPr>
              <a:t>Charismatic Leadership focuses on the leaders themselves. It’s the ability to communicate, influence, and be comfortable in their own skin. Charisma is a process, a quality that requires transforming visions into a reality. And this is precisely what you must follow as a leader or a manager.</a:t>
            </a:r>
          </a:p>
          <a:p>
            <a:pPr algn="just"/>
            <a:r>
              <a:rPr lang="en-US" sz="3200" b="0" i="0" dirty="0">
                <a:solidFill>
                  <a:srgbClr val="2C2D4F"/>
                </a:solidFill>
                <a:effectLst/>
                <a:latin typeface="PT Sans" panose="020B0503020203020204" pitchFamily="34" charset="0"/>
              </a:rPr>
              <a:t>It is further defined by leaders who use their powerful personality and excellent communication skills to persuade employees and keep them engaged during crises. If you are a charismatic leader, you will help your organization move forward while it is struggling to progress.</a:t>
            </a:r>
          </a:p>
          <a:p>
            <a:endParaRPr lang="en-US" dirty="0"/>
          </a:p>
        </p:txBody>
      </p:sp>
    </p:spTree>
    <p:extLst>
      <p:ext uri="{BB962C8B-B14F-4D97-AF65-F5344CB8AC3E}">
        <p14:creationId xmlns:p14="http://schemas.microsoft.com/office/powerpoint/2010/main" val="229361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E0A4-E689-4948-9386-20124DEABAE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C1AA153-59AD-42EB-AA13-ED0DF8D8A896}"/>
              </a:ext>
            </a:extLst>
          </p:cNvPr>
          <p:cNvPicPr>
            <a:picLocks noGrp="1" noChangeAspect="1"/>
          </p:cNvPicPr>
          <p:nvPr>
            <p:ph idx="1"/>
          </p:nvPr>
        </p:nvPicPr>
        <p:blipFill>
          <a:blip r:embed="rId2"/>
          <a:stretch>
            <a:fillRect/>
          </a:stretch>
        </p:blipFill>
        <p:spPr>
          <a:xfrm>
            <a:off x="476655" y="28242"/>
            <a:ext cx="9786026" cy="6829758"/>
          </a:xfrm>
          <a:prstGeom prst="rect">
            <a:avLst/>
          </a:prstGeom>
        </p:spPr>
      </p:pic>
    </p:spTree>
    <p:extLst>
      <p:ext uri="{BB962C8B-B14F-4D97-AF65-F5344CB8AC3E}">
        <p14:creationId xmlns:p14="http://schemas.microsoft.com/office/powerpoint/2010/main" val="1832374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D2DA-F88D-988C-3852-8617B4E24BFD}"/>
              </a:ext>
            </a:extLst>
          </p:cNvPr>
          <p:cNvSpPr>
            <a:spLocks noGrp="1"/>
          </p:cNvSpPr>
          <p:nvPr>
            <p:ph type="title"/>
          </p:nvPr>
        </p:nvSpPr>
        <p:spPr/>
        <p:txBody>
          <a:bodyPr/>
          <a:lstStyle/>
          <a:p>
            <a:endParaRPr lang="en-US"/>
          </a:p>
        </p:txBody>
      </p:sp>
      <p:pic>
        <p:nvPicPr>
          <p:cNvPr id="5122" name="Picture 2" descr="How charismatic leaders gain commitment to their vision and the mission of  the organization | CQ Net - Management skills for everyone">
            <a:extLst>
              <a:ext uri="{FF2B5EF4-FFF2-40B4-BE49-F238E27FC236}">
                <a16:creationId xmlns:a16="http://schemas.microsoft.com/office/drawing/2014/main" id="{E6F4314C-DAA8-06DC-FCA4-69388C59CC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303" y="668594"/>
            <a:ext cx="11745497" cy="550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34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604D-3ED9-639C-C033-F65B0B7B01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9343E-AF20-655C-8CD6-1E8D0EA99D3E}"/>
              </a:ext>
            </a:extLst>
          </p:cNvPr>
          <p:cNvSpPr>
            <a:spLocks noGrp="1"/>
          </p:cNvSpPr>
          <p:nvPr>
            <p:ph idx="1"/>
          </p:nvPr>
        </p:nvSpPr>
        <p:spPr/>
        <p:txBody>
          <a:bodyPr/>
          <a:lstStyle/>
          <a:p>
            <a:endParaRPr lang="en-US"/>
          </a:p>
        </p:txBody>
      </p:sp>
      <p:pic>
        <p:nvPicPr>
          <p:cNvPr id="1026" name="Picture 2" descr="charismatic-leadership">
            <a:extLst>
              <a:ext uri="{FF2B5EF4-FFF2-40B4-BE49-F238E27FC236}">
                <a16:creationId xmlns:a16="http://schemas.microsoft.com/office/drawing/2014/main" id="{0C9FE56F-7436-FF99-718D-7A488B470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26" y="125332"/>
            <a:ext cx="11916697" cy="668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95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660D-3036-77DA-CC46-936F1465BCC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DAE990F-3DB5-5BEE-8E68-3A45F4EAB364}"/>
              </a:ext>
            </a:extLst>
          </p:cNvPr>
          <p:cNvSpPr>
            <a:spLocks noGrp="1"/>
          </p:cNvSpPr>
          <p:nvPr>
            <p:ph idx="1"/>
          </p:nvPr>
        </p:nvSpPr>
        <p:spPr/>
        <p:txBody>
          <a:bodyPr>
            <a:normAutofit fontScale="85000" lnSpcReduction="10000"/>
          </a:bodyPr>
          <a:lstStyle/>
          <a:p>
            <a:pPr algn="l"/>
            <a:r>
              <a:rPr lang="en-US" b="1" i="0" dirty="0">
                <a:solidFill>
                  <a:srgbClr val="2C2D4F"/>
                </a:solidFill>
                <a:effectLst/>
                <a:latin typeface="PT Sans" panose="020B0503020203020204" pitchFamily="34" charset="0"/>
              </a:rPr>
              <a:t>Pros:</a:t>
            </a:r>
          </a:p>
          <a:p>
            <a:pPr algn="l">
              <a:buFont typeface="Arial" panose="020B0604020202020204" pitchFamily="34" charset="0"/>
              <a:buChar char="•"/>
            </a:pPr>
            <a:r>
              <a:rPr lang="en-US" b="0" i="0" dirty="0">
                <a:solidFill>
                  <a:srgbClr val="2C2D4F"/>
                </a:solidFill>
                <a:effectLst/>
                <a:latin typeface="PT Sans" panose="020B0503020203020204" pitchFamily="34" charset="0"/>
              </a:rPr>
              <a:t>Charismatic leaders motivate and inspire the workforce.</a:t>
            </a:r>
          </a:p>
          <a:p>
            <a:pPr algn="l">
              <a:buFont typeface="Arial" panose="020B0604020202020204" pitchFamily="34" charset="0"/>
              <a:buChar char="•"/>
            </a:pPr>
            <a:r>
              <a:rPr lang="en-US" b="0" i="0" dirty="0">
                <a:solidFill>
                  <a:srgbClr val="2C2D4F"/>
                </a:solidFill>
                <a:effectLst/>
                <a:latin typeface="PT Sans" panose="020B0503020203020204" pitchFamily="34" charset="0"/>
              </a:rPr>
              <a:t>Encourages the importance of friendly, </a:t>
            </a:r>
            <a:r>
              <a:rPr lang="en-US" b="1" i="0" u="none" strike="noStrike" dirty="0">
                <a:solidFill>
                  <a:srgbClr val="654AB7"/>
                </a:solidFill>
                <a:effectLst/>
                <a:latin typeface="PT Sans" panose="020B0503020203020204" pitchFamily="34" charset="0"/>
                <a:hlinkClick r:id="rId2"/>
              </a:rPr>
              <a:t>collaboration</a:t>
            </a:r>
            <a:r>
              <a:rPr lang="en-US" b="0" i="0" dirty="0">
                <a:solidFill>
                  <a:srgbClr val="2C2D4F"/>
                </a:solidFill>
                <a:effectLst/>
                <a:latin typeface="PT Sans" panose="020B0503020203020204" pitchFamily="34" charset="0"/>
              </a:rPr>
              <a:t>, and </a:t>
            </a:r>
            <a:r>
              <a:rPr lang="en-US" b="1" i="0" u="none" strike="noStrike" dirty="0">
                <a:solidFill>
                  <a:srgbClr val="654AB7"/>
                </a:solidFill>
                <a:effectLst/>
                <a:latin typeface="PT Sans" panose="020B0503020203020204" pitchFamily="34" charset="0"/>
                <a:hlinkClick r:id="rId3"/>
              </a:rPr>
              <a:t>teamwork</a:t>
            </a:r>
            <a:endParaRPr lang="en-US" b="0" i="0" dirty="0">
              <a:solidFill>
                <a:srgbClr val="2C2D4F"/>
              </a:solidFill>
              <a:effectLst/>
              <a:latin typeface="PT Sans" panose="020B0503020203020204" pitchFamily="34" charset="0"/>
            </a:endParaRPr>
          </a:p>
          <a:p>
            <a:pPr algn="l">
              <a:buFont typeface="Arial" panose="020B0604020202020204" pitchFamily="34" charset="0"/>
              <a:buChar char="•"/>
            </a:pPr>
            <a:r>
              <a:rPr lang="en-US" b="0" i="0" dirty="0">
                <a:solidFill>
                  <a:srgbClr val="2C2D4F"/>
                </a:solidFill>
                <a:effectLst/>
                <a:latin typeface="PT Sans" panose="020B0503020203020204" pitchFamily="34" charset="0"/>
              </a:rPr>
              <a:t>It involves good </a:t>
            </a:r>
            <a:r>
              <a:rPr lang="en-US" b="1" i="0" u="none" strike="noStrike" dirty="0">
                <a:solidFill>
                  <a:srgbClr val="654AB7"/>
                </a:solidFill>
                <a:effectLst/>
                <a:latin typeface="PT Sans" panose="020B0503020203020204" pitchFamily="34" charset="0"/>
                <a:hlinkClick r:id="rId4"/>
              </a:rPr>
              <a:t>listening skills</a:t>
            </a:r>
            <a:r>
              <a:rPr lang="en-US" b="0" i="0" dirty="0">
                <a:solidFill>
                  <a:srgbClr val="2C2D4F"/>
                </a:solidFill>
                <a:effectLst/>
                <a:latin typeface="PT Sans" panose="020B0503020203020204" pitchFamily="34" charset="0"/>
              </a:rPr>
              <a:t>; hence employee queries do not go unheard.</a:t>
            </a:r>
          </a:p>
          <a:p>
            <a:pPr algn="l">
              <a:buFont typeface="Arial" panose="020B0604020202020204" pitchFamily="34" charset="0"/>
              <a:buChar char="•"/>
            </a:pPr>
            <a:r>
              <a:rPr lang="en-US" b="0" i="0" dirty="0">
                <a:solidFill>
                  <a:srgbClr val="2C2D4F"/>
                </a:solidFill>
                <a:effectLst/>
                <a:latin typeface="PT Sans" panose="020B0503020203020204" pitchFamily="34" charset="0"/>
              </a:rPr>
              <a:t>Creates a sense of positive change.</a:t>
            </a:r>
          </a:p>
          <a:p>
            <a:pPr algn="l"/>
            <a:r>
              <a:rPr lang="en-US" b="1" i="0" dirty="0">
                <a:solidFill>
                  <a:srgbClr val="2C2D4F"/>
                </a:solidFill>
                <a:effectLst/>
                <a:latin typeface="PT Sans" panose="020B0503020203020204" pitchFamily="34" charset="0"/>
              </a:rPr>
              <a:t>Cons:</a:t>
            </a:r>
          </a:p>
          <a:p>
            <a:pPr algn="l">
              <a:buFont typeface="Arial" panose="020B0604020202020204" pitchFamily="34" charset="0"/>
              <a:buChar char="•"/>
            </a:pPr>
            <a:r>
              <a:rPr lang="en-US" b="0" i="0" dirty="0">
                <a:solidFill>
                  <a:srgbClr val="2C2D4F"/>
                </a:solidFill>
                <a:effectLst/>
                <a:latin typeface="PT Sans" panose="020B0503020203020204" pitchFamily="34" charset="0"/>
              </a:rPr>
              <a:t>Charismatic leaders might display narcissism and shift the focus from their people to themselves.</a:t>
            </a:r>
          </a:p>
          <a:p>
            <a:pPr algn="l">
              <a:buFont typeface="Arial" panose="020B0604020202020204" pitchFamily="34" charset="0"/>
              <a:buChar char="•"/>
            </a:pPr>
            <a:r>
              <a:rPr lang="en-US" b="0" i="0" dirty="0">
                <a:solidFill>
                  <a:srgbClr val="2C2D4F"/>
                </a:solidFill>
                <a:effectLst/>
                <a:latin typeface="PT Sans" panose="020B0503020203020204" pitchFamily="34" charset="0"/>
              </a:rPr>
              <a:t>Leaders might become self-serving.</a:t>
            </a:r>
          </a:p>
          <a:p>
            <a:pPr algn="l">
              <a:buFont typeface="Arial" panose="020B0604020202020204" pitchFamily="34" charset="0"/>
              <a:buChar char="•"/>
            </a:pPr>
            <a:r>
              <a:rPr lang="en-US" b="0" i="0" dirty="0">
                <a:solidFill>
                  <a:srgbClr val="2C2D4F"/>
                </a:solidFill>
                <a:effectLst/>
                <a:latin typeface="PT Sans" panose="020B0503020203020204" pitchFamily="34" charset="0"/>
              </a:rPr>
              <a:t>It is often viewed as shallow or disingenuous </a:t>
            </a:r>
            <a:r>
              <a:rPr lang="en-US" b="0" i="0">
                <a:solidFill>
                  <a:srgbClr val="2C2D4F"/>
                </a:solidFill>
                <a:effectLst/>
                <a:latin typeface="PT Sans" panose="020B0503020203020204" pitchFamily="34" charset="0"/>
              </a:rPr>
              <a:t>(untrustful).</a:t>
            </a:r>
            <a:endParaRPr lang="en-US" b="0" i="0" dirty="0">
              <a:solidFill>
                <a:srgbClr val="2C2D4F"/>
              </a:solidFill>
              <a:effectLst/>
              <a:latin typeface="PT Sans" panose="020B0503020203020204" pitchFamily="34" charset="0"/>
            </a:endParaRPr>
          </a:p>
        </p:txBody>
      </p:sp>
    </p:spTree>
    <p:extLst>
      <p:ext uri="{BB962C8B-B14F-4D97-AF65-F5344CB8AC3E}">
        <p14:creationId xmlns:p14="http://schemas.microsoft.com/office/powerpoint/2010/main" val="277481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AAAAF3-C789-40EA-964F-ED12A43D4AB9}"/>
              </a:ext>
            </a:extLst>
          </p:cNvPr>
          <p:cNvPicPr>
            <a:picLocks noChangeAspect="1"/>
          </p:cNvPicPr>
          <p:nvPr/>
        </p:nvPicPr>
        <p:blipFill>
          <a:blip r:embed="rId3"/>
          <a:stretch>
            <a:fillRect/>
          </a:stretch>
        </p:blipFill>
        <p:spPr>
          <a:xfrm>
            <a:off x="4781926" y="3440426"/>
            <a:ext cx="2786193" cy="3100949"/>
          </a:xfrm>
          <a:prstGeom prst="rect">
            <a:avLst/>
          </a:prstGeom>
        </p:spPr>
      </p:pic>
      <p:pic>
        <p:nvPicPr>
          <p:cNvPr id="11" name="Picture 10">
            <a:extLst>
              <a:ext uri="{FF2B5EF4-FFF2-40B4-BE49-F238E27FC236}">
                <a16:creationId xmlns:a16="http://schemas.microsoft.com/office/drawing/2014/main" id="{1F06C7E1-835F-4DDB-A1E8-58E91C3F5686}"/>
              </a:ext>
            </a:extLst>
          </p:cNvPr>
          <p:cNvPicPr>
            <a:picLocks noChangeAspect="1"/>
          </p:cNvPicPr>
          <p:nvPr/>
        </p:nvPicPr>
        <p:blipFill>
          <a:blip r:embed="rId4"/>
          <a:stretch>
            <a:fillRect/>
          </a:stretch>
        </p:blipFill>
        <p:spPr>
          <a:xfrm>
            <a:off x="8142051" y="63334"/>
            <a:ext cx="3954406" cy="3541755"/>
          </a:xfrm>
          <a:prstGeom prst="rect">
            <a:avLst/>
          </a:prstGeom>
        </p:spPr>
      </p:pic>
      <p:sp>
        <p:nvSpPr>
          <p:cNvPr id="2" name="Title 1">
            <a:extLst>
              <a:ext uri="{FF2B5EF4-FFF2-40B4-BE49-F238E27FC236}">
                <a16:creationId xmlns:a16="http://schemas.microsoft.com/office/drawing/2014/main" id="{AB7A6F4D-F411-4BD3-A5D3-CBC313BBFAE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902F9E9-4731-4808-BCFF-C95531FCB739}"/>
              </a:ext>
            </a:extLst>
          </p:cNvPr>
          <p:cNvPicPr>
            <a:picLocks noGrp="1" noChangeAspect="1"/>
          </p:cNvPicPr>
          <p:nvPr>
            <p:ph idx="1"/>
          </p:nvPr>
        </p:nvPicPr>
        <p:blipFill>
          <a:blip r:embed="rId5"/>
          <a:stretch>
            <a:fillRect/>
          </a:stretch>
        </p:blipFill>
        <p:spPr>
          <a:xfrm>
            <a:off x="95542" y="239425"/>
            <a:ext cx="3764605" cy="3189575"/>
          </a:xfrm>
          <a:prstGeom prst="rect">
            <a:avLst/>
          </a:prstGeom>
        </p:spPr>
      </p:pic>
      <p:sp>
        <p:nvSpPr>
          <p:cNvPr id="5" name="TextBox 4">
            <a:extLst>
              <a:ext uri="{FF2B5EF4-FFF2-40B4-BE49-F238E27FC236}">
                <a16:creationId xmlns:a16="http://schemas.microsoft.com/office/drawing/2014/main" id="{BF1497A0-FBF2-4DF3-9F0C-530CCF01574D}"/>
              </a:ext>
            </a:extLst>
          </p:cNvPr>
          <p:cNvSpPr txBox="1"/>
          <p:nvPr/>
        </p:nvSpPr>
        <p:spPr>
          <a:xfrm>
            <a:off x="700391" y="2957209"/>
            <a:ext cx="2140086" cy="369332"/>
          </a:xfrm>
          <a:prstGeom prst="rect">
            <a:avLst/>
          </a:prstGeom>
          <a:noFill/>
        </p:spPr>
        <p:txBody>
          <a:bodyPr wrap="square" rtlCol="0">
            <a:spAutoFit/>
          </a:bodyPr>
          <a:lstStyle/>
          <a:p>
            <a:r>
              <a:rPr lang="en-US" dirty="0"/>
              <a:t>Ganesh Man Singh</a:t>
            </a:r>
          </a:p>
        </p:txBody>
      </p:sp>
      <p:pic>
        <p:nvPicPr>
          <p:cNvPr id="6" name="Picture 5">
            <a:extLst>
              <a:ext uri="{FF2B5EF4-FFF2-40B4-BE49-F238E27FC236}">
                <a16:creationId xmlns:a16="http://schemas.microsoft.com/office/drawing/2014/main" id="{2CBF312E-555F-4699-8EFB-28C7820FB4DA}"/>
              </a:ext>
            </a:extLst>
          </p:cNvPr>
          <p:cNvPicPr>
            <a:picLocks noChangeAspect="1"/>
          </p:cNvPicPr>
          <p:nvPr/>
        </p:nvPicPr>
        <p:blipFill>
          <a:blip r:embed="rId6"/>
          <a:stretch>
            <a:fillRect/>
          </a:stretch>
        </p:blipFill>
        <p:spPr>
          <a:xfrm>
            <a:off x="3860148" y="247987"/>
            <a:ext cx="3677055" cy="2971004"/>
          </a:xfrm>
          <a:prstGeom prst="rect">
            <a:avLst/>
          </a:prstGeom>
        </p:spPr>
      </p:pic>
      <p:sp>
        <p:nvSpPr>
          <p:cNvPr id="7" name="TextBox 6">
            <a:extLst>
              <a:ext uri="{FF2B5EF4-FFF2-40B4-BE49-F238E27FC236}">
                <a16:creationId xmlns:a16="http://schemas.microsoft.com/office/drawing/2014/main" id="{DAAE73E6-5099-4265-9BDA-6BB02B03250B}"/>
              </a:ext>
            </a:extLst>
          </p:cNvPr>
          <p:cNvSpPr txBox="1"/>
          <p:nvPr/>
        </p:nvSpPr>
        <p:spPr>
          <a:xfrm>
            <a:off x="3754877" y="2568102"/>
            <a:ext cx="2480553" cy="369332"/>
          </a:xfrm>
          <a:prstGeom prst="rect">
            <a:avLst/>
          </a:prstGeom>
          <a:noFill/>
        </p:spPr>
        <p:txBody>
          <a:bodyPr wrap="square" rtlCol="0">
            <a:spAutoFit/>
          </a:bodyPr>
          <a:lstStyle/>
          <a:p>
            <a:r>
              <a:rPr lang="en-US" dirty="0"/>
              <a:t>Krishna prasad Bhattrai</a:t>
            </a:r>
          </a:p>
        </p:txBody>
      </p:sp>
      <p:pic>
        <p:nvPicPr>
          <p:cNvPr id="9" name="Picture 8">
            <a:extLst>
              <a:ext uri="{FF2B5EF4-FFF2-40B4-BE49-F238E27FC236}">
                <a16:creationId xmlns:a16="http://schemas.microsoft.com/office/drawing/2014/main" id="{68682AD7-6466-4D21-B825-922990244883}"/>
              </a:ext>
            </a:extLst>
          </p:cNvPr>
          <p:cNvPicPr>
            <a:picLocks noChangeAspect="1"/>
          </p:cNvPicPr>
          <p:nvPr/>
        </p:nvPicPr>
        <p:blipFill>
          <a:blip r:embed="rId7"/>
          <a:stretch>
            <a:fillRect/>
          </a:stretch>
        </p:blipFill>
        <p:spPr>
          <a:xfrm>
            <a:off x="7568119" y="3757610"/>
            <a:ext cx="4623881" cy="2837743"/>
          </a:xfrm>
          <a:prstGeom prst="rect">
            <a:avLst/>
          </a:prstGeom>
        </p:spPr>
      </p:pic>
      <p:sp>
        <p:nvSpPr>
          <p:cNvPr id="10" name="TextBox 9">
            <a:extLst>
              <a:ext uri="{FF2B5EF4-FFF2-40B4-BE49-F238E27FC236}">
                <a16:creationId xmlns:a16="http://schemas.microsoft.com/office/drawing/2014/main" id="{4641A2B5-695C-441C-B6B5-B3A89C9997BA}"/>
              </a:ext>
            </a:extLst>
          </p:cNvPr>
          <p:cNvSpPr txBox="1"/>
          <p:nvPr/>
        </p:nvSpPr>
        <p:spPr>
          <a:xfrm>
            <a:off x="8268511" y="6492875"/>
            <a:ext cx="2957208" cy="369332"/>
          </a:xfrm>
          <a:prstGeom prst="rect">
            <a:avLst/>
          </a:prstGeom>
          <a:noFill/>
        </p:spPr>
        <p:txBody>
          <a:bodyPr wrap="square" rtlCol="0">
            <a:spAutoFit/>
          </a:bodyPr>
          <a:lstStyle/>
          <a:p>
            <a:r>
              <a:rPr lang="en-US" dirty="0"/>
              <a:t>Madhan </a:t>
            </a:r>
            <a:r>
              <a:rPr lang="en-US" dirty="0" err="1"/>
              <a:t>bhandari</a:t>
            </a:r>
            <a:endParaRPr lang="en-US" dirty="0"/>
          </a:p>
        </p:txBody>
      </p:sp>
      <p:sp>
        <p:nvSpPr>
          <p:cNvPr id="12" name="TextBox 11">
            <a:extLst>
              <a:ext uri="{FF2B5EF4-FFF2-40B4-BE49-F238E27FC236}">
                <a16:creationId xmlns:a16="http://schemas.microsoft.com/office/drawing/2014/main" id="{8885D573-2EC0-4BA6-A73A-54B775C6D1ED}"/>
              </a:ext>
            </a:extLst>
          </p:cNvPr>
          <p:cNvSpPr txBox="1"/>
          <p:nvPr/>
        </p:nvSpPr>
        <p:spPr>
          <a:xfrm>
            <a:off x="9562289" y="3429000"/>
            <a:ext cx="2276273" cy="369332"/>
          </a:xfrm>
          <a:prstGeom prst="rect">
            <a:avLst/>
          </a:prstGeom>
          <a:noFill/>
        </p:spPr>
        <p:txBody>
          <a:bodyPr wrap="square" rtlCol="0">
            <a:spAutoFit/>
          </a:bodyPr>
          <a:lstStyle/>
          <a:p>
            <a:r>
              <a:rPr lang="en-US" dirty="0" err="1"/>
              <a:t>Matrika</a:t>
            </a:r>
            <a:r>
              <a:rPr lang="en-US" dirty="0"/>
              <a:t> prasad</a:t>
            </a:r>
          </a:p>
        </p:txBody>
      </p:sp>
      <p:pic>
        <p:nvPicPr>
          <p:cNvPr id="13" name="Picture 12">
            <a:extLst>
              <a:ext uri="{FF2B5EF4-FFF2-40B4-BE49-F238E27FC236}">
                <a16:creationId xmlns:a16="http://schemas.microsoft.com/office/drawing/2014/main" id="{CDCCEA50-B9E8-485F-BA0E-BBD08E73FA08}"/>
              </a:ext>
            </a:extLst>
          </p:cNvPr>
          <p:cNvPicPr>
            <a:picLocks noChangeAspect="1"/>
          </p:cNvPicPr>
          <p:nvPr/>
        </p:nvPicPr>
        <p:blipFill>
          <a:blip r:embed="rId8"/>
          <a:stretch>
            <a:fillRect/>
          </a:stretch>
        </p:blipFill>
        <p:spPr>
          <a:xfrm>
            <a:off x="430875" y="3311014"/>
            <a:ext cx="4620381" cy="3077840"/>
          </a:xfrm>
          <a:prstGeom prst="rect">
            <a:avLst/>
          </a:prstGeom>
        </p:spPr>
      </p:pic>
      <p:sp>
        <p:nvSpPr>
          <p:cNvPr id="14" name="TextBox 13">
            <a:extLst>
              <a:ext uri="{FF2B5EF4-FFF2-40B4-BE49-F238E27FC236}">
                <a16:creationId xmlns:a16="http://schemas.microsoft.com/office/drawing/2014/main" id="{4429FC4D-8815-45DC-97EC-9F898067DB4E}"/>
              </a:ext>
            </a:extLst>
          </p:cNvPr>
          <p:cNvSpPr txBox="1"/>
          <p:nvPr/>
        </p:nvSpPr>
        <p:spPr>
          <a:xfrm>
            <a:off x="430875" y="6400800"/>
            <a:ext cx="2409602" cy="369332"/>
          </a:xfrm>
          <a:prstGeom prst="rect">
            <a:avLst/>
          </a:prstGeom>
          <a:noFill/>
        </p:spPr>
        <p:txBody>
          <a:bodyPr wrap="square" rtlCol="0">
            <a:spAutoFit/>
          </a:bodyPr>
          <a:lstStyle/>
          <a:p>
            <a:r>
              <a:rPr lang="en-US" dirty="0" err="1"/>
              <a:t>Girija</a:t>
            </a:r>
            <a:r>
              <a:rPr lang="en-US" dirty="0"/>
              <a:t> Pd. Koirala</a:t>
            </a:r>
          </a:p>
        </p:txBody>
      </p:sp>
    </p:spTree>
    <p:extLst>
      <p:ext uri="{BB962C8B-B14F-4D97-AF65-F5344CB8AC3E}">
        <p14:creationId xmlns:p14="http://schemas.microsoft.com/office/powerpoint/2010/main" val="1507101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8309-80F0-4E5C-8687-DBC47D91010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8605059-1C64-44C1-9669-EF4308E9AD73}"/>
              </a:ext>
            </a:extLst>
          </p:cNvPr>
          <p:cNvPicPr>
            <a:picLocks noGrp="1" noChangeAspect="1"/>
          </p:cNvPicPr>
          <p:nvPr>
            <p:ph idx="1"/>
          </p:nvPr>
        </p:nvPicPr>
        <p:blipFill>
          <a:blip r:embed="rId2"/>
          <a:stretch>
            <a:fillRect/>
          </a:stretch>
        </p:blipFill>
        <p:spPr>
          <a:xfrm>
            <a:off x="233464" y="-528848"/>
            <a:ext cx="11799651" cy="7853775"/>
          </a:xfrm>
          <a:prstGeom prst="rect">
            <a:avLst/>
          </a:prstGeom>
        </p:spPr>
      </p:pic>
    </p:spTree>
    <p:extLst>
      <p:ext uri="{BB962C8B-B14F-4D97-AF65-F5344CB8AC3E}">
        <p14:creationId xmlns:p14="http://schemas.microsoft.com/office/powerpoint/2010/main" val="4061145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809-481F-498E-B840-762895E7A3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4693C5-EC51-4A32-A017-FCB26D2DFCB6}"/>
              </a:ext>
            </a:extLst>
          </p:cNvPr>
          <p:cNvSpPr>
            <a:spLocks noGrp="1"/>
          </p:cNvSpPr>
          <p:nvPr>
            <p:ph idx="1"/>
          </p:nvPr>
        </p:nvSpPr>
        <p:spPr/>
        <p:txBody>
          <a:bodyPr/>
          <a:lstStyle/>
          <a:p>
            <a:r>
              <a:rPr lang="en-US" dirty="0"/>
              <a:t>https://art-of-charisma.com/charismatic-leaders-today/</a:t>
            </a:r>
          </a:p>
        </p:txBody>
      </p:sp>
    </p:spTree>
    <p:extLst>
      <p:ext uri="{BB962C8B-B14F-4D97-AF65-F5344CB8AC3E}">
        <p14:creationId xmlns:p14="http://schemas.microsoft.com/office/powerpoint/2010/main" val="3087659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6FC6-B1B5-4234-8FE6-8434ADE9095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439E78-8118-471D-AE86-B8BC02C5A83D}"/>
              </a:ext>
            </a:extLst>
          </p:cNvPr>
          <p:cNvPicPr>
            <a:picLocks noGrp="1" noChangeAspect="1"/>
          </p:cNvPicPr>
          <p:nvPr>
            <p:ph idx="1"/>
          </p:nvPr>
        </p:nvPicPr>
        <p:blipFill>
          <a:blip r:embed="rId2"/>
          <a:stretch>
            <a:fillRect/>
          </a:stretch>
        </p:blipFill>
        <p:spPr>
          <a:xfrm>
            <a:off x="160783" y="0"/>
            <a:ext cx="11016298" cy="6400799"/>
          </a:xfrm>
          <a:prstGeom prst="rect">
            <a:avLst/>
          </a:prstGeom>
        </p:spPr>
      </p:pic>
    </p:spTree>
    <p:extLst>
      <p:ext uri="{BB962C8B-B14F-4D97-AF65-F5344CB8AC3E}">
        <p14:creationId xmlns:p14="http://schemas.microsoft.com/office/powerpoint/2010/main" val="260431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4803-B45A-4491-AC55-3F3F10F22D2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F44D9A2-13B8-4FA4-8E71-C18421BB322D}"/>
              </a:ext>
            </a:extLst>
          </p:cNvPr>
          <p:cNvPicPr>
            <a:picLocks noGrp="1" noChangeAspect="1"/>
          </p:cNvPicPr>
          <p:nvPr>
            <p:ph idx="1"/>
          </p:nvPr>
        </p:nvPicPr>
        <p:blipFill>
          <a:blip r:embed="rId2"/>
          <a:stretch>
            <a:fillRect/>
          </a:stretch>
        </p:blipFill>
        <p:spPr>
          <a:xfrm>
            <a:off x="6814158" y="87682"/>
            <a:ext cx="5260931" cy="6637665"/>
          </a:xfrm>
          <a:prstGeom prst="rect">
            <a:avLst/>
          </a:prstGeom>
        </p:spPr>
      </p:pic>
      <p:pic>
        <p:nvPicPr>
          <p:cNvPr id="5" name="Picture 4">
            <a:extLst>
              <a:ext uri="{FF2B5EF4-FFF2-40B4-BE49-F238E27FC236}">
                <a16:creationId xmlns:a16="http://schemas.microsoft.com/office/drawing/2014/main" id="{E1910A0A-8BCF-44EC-A5FA-A82D13853513}"/>
              </a:ext>
            </a:extLst>
          </p:cNvPr>
          <p:cNvPicPr>
            <a:picLocks noChangeAspect="1"/>
          </p:cNvPicPr>
          <p:nvPr/>
        </p:nvPicPr>
        <p:blipFill>
          <a:blip r:embed="rId3"/>
          <a:stretch>
            <a:fillRect/>
          </a:stretch>
        </p:blipFill>
        <p:spPr>
          <a:xfrm>
            <a:off x="-70980" y="1143981"/>
            <a:ext cx="6885137" cy="5581365"/>
          </a:xfrm>
          <a:prstGeom prst="rect">
            <a:avLst/>
          </a:prstGeom>
        </p:spPr>
      </p:pic>
    </p:spTree>
    <p:extLst>
      <p:ext uri="{BB962C8B-B14F-4D97-AF65-F5344CB8AC3E}">
        <p14:creationId xmlns:p14="http://schemas.microsoft.com/office/powerpoint/2010/main" val="61569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3572-CD78-7D82-5B8F-14BB04E500A4}"/>
              </a:ext>
            </a:extLst>
          </p:cNvPr>
          <p:cNvSpPr>
            <a:spLocks noGrp="1"/>
          </p:cNvSpPr>
          <p:nvPr>
            <p:ph type="title"/>
          </p:nvPr>
        </p:nvSpPr>
        <p:spPr/>
        <p:txBody>
          <a:bodyPr/>
          <a:lstStyle/>
          <a:p>
            <a:r>
              <a:rPr lang="en-US" dirty="0"/>
              <a:t>Leadership Styles </a:t>
            </a:r>
          </a:p>
        </p:txBody>
      </p:sp>
      <p:sp>
        <p:nvSpPr>
          <p:cNvPr id="3" name="Content Placeholder 2">
            <a:extLst>
              <a:ext uri="{FF2B5EF4-FFF2-40B4-BE49-F238E27FC236}">
                <a16:creationId xmlns:a16="http://schemas.microsoft.com/office/drawing/2014/main" id="{B8672F7D-927B-F489-5288-D223722A2E8B}"/>
              </a:ext>
            </a:extLst>
          </p:cNvPr>
          <p:cNvSpPr>
            <a:spLocks noGrp="1"/>
          </p:cNvSpPr>
          <p:nvPr>
            <p:ph idx="1"/>
          </p:nvPr>
        </p:nvSpPr>
        <p:spPr>
          <a:xfrm>
            <a:off x="245805" y="1825625"/>
            <a:ext cx="11828207" cy="4351338"/>
          </a:xfrm>
        </p:spPr>
        <p:txBody>
          <a:bodyPr>
            <a:normAutofit fontScale="92500" lnSpcReduction="20000"/>
          </a:bodyPr>
          <a:lstStyle/>
          <a:p>
            <a:pPr algn="l"/>
            <a:r>
              <a:rPr lang="en-US" b="0" i="0" dirty="0">
                <a:solidFill>
                  <a:srgbClr val="080707"/>
                </a:solidFill>
                <a:effectLst/>
                <a:latin typeface="Salesforce Sans"/>
              </a:rPr>
              <a:t>In 1939, </a:t>
            </a:r>
            <a:r>
              <a:rPr lang="en-US" b="0" i="0" u="sng" dirty="0">
                <a:effectLst/>
                <a:latin typeface="Salesforce Sans"/>
                <a:hlinkClick r:id="rId2"/>
              </a:rPr>
              <a:t>Kurt Lewin</a:t>
            </a:r>
            <a:r>
              <a:rPr lang="en-US" b="0" i="0" dirty="0">
                <a:solidFill>
                  <a:srgbClr val="080707"/>
                </a:solidFill>
                <a:effectLst/>
                <a:latin typeface="Salesforce Sans"/>
              </a:rPr>
              <a:t> identified three types of leadership styles in business: autocratic, democratic, and laissez-faire. Each, of course, comes with its own advantages and disadvantages.</a:t>
            </a:r>
          </a:p>
          <a:p>
            <a:pPr algn="l"/>
            <a:r>
              <a:rPr lang="en-US" dirty="0">
                <a:solidFill>
                  <a:srgbClr val="080707"/>
                </a:solidFill>
                <a:latin typeface="Salesforce Sans"/>
              </a:rPr>
              <a:t>Autocratic Style : A leader who is work or self centered is called autocratic style. He centralized power and decision making in him and exercises complete control over the subordinates. </a:t>
            </a:r>
          </a:p>
          <a:p>
            <a:pPr algn="l"/>
            <a:r>
              <a:rPr lang="en-US" b="0" i="0" dirty="0">
                <a:solidFill>
                  <a:srgbClr val="080707"/>
                </a:solidFill>
                <a:effectLst/>
                <a:latin typeface="Salesforce Sans"/>
              </a:rPr>
              <a:t>Democratic Style : in this style leader gives equal focus to both work and people. He invites subordinates in decision making-decentralized authority. This style produces more job satisfaction and moral of employee. </a:t>
            </a:r>
          </a:p>
          <a:p>
            <a:pPr algn="l"/>
            <a:r>
              <a:rPr lang="en-US" dirty="0">
                <a:solidFill>
                  <a:srgbClr val="080707"/>
                </a:solidFill>
                <a:latin typeface="Salesforce Sans"/>
              </a:rPr>
              <a:t>Free rein (</a:t>
            </a:r>
            <a:r>
              <a:rPr lang="en-US" dirty="0" err="1">
                <a:solidFill>
                  <a:srgbClr val="080707"/>
                </a:solidFill>
                <a:latin typeface="Salesforce Sans"/>
              </a:rPr>
              <a:t>laisez</a:t>
            </a:r>
            <a:r>
              <a:rPr lang="en-US" dirty="0">
                <a:solidFill>
                  <a:srgbClr val="080707"/>
                </a:solidFill>
                <a:latin typeface="Salesforce Sans"/>
              </a:rPr>
              <a:t> faire) Style : just opposite to Autocratic Style is Free rein style. Such a leader is just like “full constitutional monarchy”. He does not lead but leaves the group entirely to itself. It is a kind of style where the leader gives employee complete freedom to make decision on work methods.  </a:t>
            </a:r>
            <a:endParaRPr lang="en-US"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27968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D76D68-7B74-84F6-F670-8332FBD76A8C}"/>
              </a:ext>
            </a:extLst>
          </p:cNvPr>
          <p:cNvSpPr>
            <a:spLocks noGrp="1"/>
          </p:cNvSpPr>
          <p:nvPr>
            <p:ph idx="4294967295"/>
          </p:nvPr>
        </p:nvSpPr>
        <p:spPr>
          <a:xfrm>
            <a:off x="442914" y="204281"/>
            <a:ext cx="11541564" cy="6815644"/>
          </a:xfrm>
        </p:spPr>
        <p:txBody>
          <a:bodyPr>
            <a:normAutofit fontScale="77500" lnSpcReduction="20000"/>
          </a:bodyPr>
          <a:lstStyle/>
          <a:p>
            <a:pPr marL="0" indent="0" algn="l">
              <a:buNone/>
            </a:pPr>
            <a:r>
              <a:rPr lang="en-US" sz="3600" b="1" i="0" dirty="0">
                <a:effectLst/>
                <a:latin typeface="var(--f-primary)"/>
              </a:rPr>
              <a:t>The autocratic business leader</a:t>
            </a:r>
          </a:p>
          <a:p>
            <a:pPr algn="l"/>
            <a:r>
              <a:rPr lang="en-US" b="0" i="0" dirty="0">
                <a:solidFill>
                  <a:srgbClr val="080707"/>
                </a:solidFill>
                <a:effectLst/>
                <a:latin typeface="var(--f-secondary)"/>
              </a:rPr>
              <a:t>The autocratic leader understands the strength of authority. Autocratic leaders are not interested in opening up the decision-making process to the entire group. Instead, they choose to bear the leadership completely alone. They expect those who fall under their authority to follow orders.</a:t>
            </a:r>
          </a:p>
          <a:p>
            <a:pPr algn="l"/>
            <a:r>
              <a:rPr lang="en-US" b="1" i="0" dirty="0">
                <a:effectLst/>
                <a:latin typeface="var(--f-primary)"/>
              </a:rPr>
              <a:t>Advantages of an autocratic business leader</a:t>
            </a:r>
          </a:p>
          <a:p>
            <a:pPr algn="l"/>
            <a:r>
              <a:rPr lang="en-US" b="0" i="0" dirty="0">
                <a:solidFill>
                  <a:srgbClr val="080707"/>
                </a:solidFill>
                <a:effectLst/>
                <a:latin typeface="var(--f-secondary)"/>
              </a:rPr>
              <a:t>The main advantage of an autocratic leader is streamlined work that improves efficiency and productivity. They create firm deadlines and have a very clear set of expectations. This is ideal in a time of crisis or when last-minute decisions are needed. This leadership style allows for fewer misunderstandings as directions are passed down.</a:t>
            </a:r>
          </a:p>
          <a:p>
            <a:pPr algn="l"/>
            <a:r>
              <a:rPr lang="en-US" b="1" i="0" dirty="0">
                <a:effectLst/>
                <a:latin typeface="var(--f-primary)"/>
              </a:rPr>
              <a:t>The disadvantages of an autocratic business leader</a:t>
            </a:r>
          </a:p>
          <a:p>
            <a:pPr algn="l"/>
            <a:r>
              <a:rPr lang="en-US" b="0" i="0" dirty="0">
                <a:solidFill>
                  <a:srgbClr val="080707"/>
                </a:solidFill>
                <a:effectLst/>
                <a:latin typeface="var(--f-secondary)"/>
              </a:rPr>
              <a:t>They often have a limited perspective. Given that they only draw from their own ideas and experience, any input from other members of the team will likely go unspoken. Those who work under this leadership style sometimes end up resenting their manager. They feel undervalued due to limited recognition of their contributions. Additionally, this leader is more likely to micromanage their team. Autocratic leaders tend to find themselves at the center of low work morale and high employee turnover. </a:t>
            </a:r>
          </a:p>
          <a:p>
            <a:pPr algn="l"/>
            <a:r>
              <a:rPr lang="en-US" b="1" i="0" dirty="0">
                <a:effectLst/>
                <a:latin typeface="var(--f-primary)"/>
              </a:rPr>
              <a:t>When to use this style</a:t>
            </a:r>
          </a:p>
          <a:p>
            <a:pPr algn="l"/>
            <a:r>
              <a:rPr lang="en-US" b="0" i="0" dirty="0">
                <a:solidFill>
                  <a:srgbClr val="080707"/>
                </a:solidFill>
                <a:effectLst/>
                <a:latin typeface="var(--f-secondary)"/>
              </a:rPr>
              <a:t>The autocratic style is best used during a crisis when a leader is most valuable. You need someone who takes control to make quick and difficult decisions to potentially reduce damage. During times of emergency, teams appreciate a strong and decisive leader. Autocratic leadership may also come in handy when team correction is necessary. After the crisis has passed, it is generally beneficial to switch styles.</a:t>
            </a:r>
          </a:p>
          <a:p>
            <a:endParaRPr lang="en-US" dirty="0"/>
          </a:p>
        </p:txBody>
      </p:sp>
    </p:spTree>
    <p:extLst>
      <p:ext uri="{BB962C8B-B14F-4D97-AF65-F5344CB8AC3E}">
        <p14:creationId xmlns:p14="http://schemas.microsoft.com/office/powerpoint/2010/main" val="4006177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A5CEBD-BF03-76EC-0187-B5D0FD6517AD}"/>
              </a:ext>
            </a:extLst>
          </p:cNvPr>
          <p:cNvSpPr>
            <a:spLocks noGrp="1"/>
          </p:cNvSpPr>
          <p:nvPr>
            <p:ph idx="4294967295"/>
          </p:nvPr>
        </p:nvSpPr>
        <p:spPr>
          <a:xfrm>
            <a:off x="452438" y="285750"/>
            <a:ext cx="11739562" cy="6330950"/>
          </a:xfrm>
        </p:spPr>
        <p:txBody>
          <a:bodyPr>
            <a:normAutofit fontScale="70000" lnSpcReduction="20000"/>
          </a:bodyPr>
          <a:lstStyle/>
          <a:p>
            <a:pPr marL="0" indent="0" algn="l">
              <a:buNone/>
            </a:pPr>
            <a:r>
              <a:rPr lang="en-US" sz="5100" b="1" i="0" dirty="0">
                <a:effectLst/>
                <a:latin typeface="var(--f-primary)"/>
              </a:rPr>
              <a:t>the democratic business leader</a:t>
            </a:r>
          </a:p>
          <a:p>
            <a:pPr algn="l"/>
            <a:r>
              <a:rPr lang="en-US" b="0" i="0" dirty="0">
                <a:solidFill>
                  <a:srgbClr val="080707"/>
                </a:solidFill>
                <a:effectLst/>
                <a:latin typeface="var(--f-secondary)"/>
              </a:rPr>
              <a:t>A democratic leader encourages the free exchange of ideas throughout the team. All members have a valued voice and the leader acts as a spokesperson or facilitator. Democratic leaders rely on the participation of every member of the group. They emphasize the value and expertise each member brings to the table. Every team member shares the freedoms and responsibilities of leadership.</a:t>
            </a:r>
          </a:p>
          <a:p>
            <a:pPr algn="l"/>
            <a:r>
              <a:rPr lang="en-US" b="1" i="0" dirty="0">
                <a:effectLst/>
                <a:latin typeface="var(--f-primary)"/>
              </a:rPr>
              <a:t>Advantages of a democratic business leader</a:t>
            </a:r>
          </a:p>
          <a:p>
            <a:pPr algn="l"/>
            <a:r>
              <a:rPr lang="en-US" b="0" i="0" dirty="0">
                <a:solidFill>
                  <a:srgbClr val="080707"/>
                </a:solidFill>
                <a:effectLst/>
                <a:latin typeface="var(--f-secondary)"/>
              </a:rPr>
              <a:t>An advantage of democratic leadership is the boundless creativity of the entire group that allows for open discussion of issues and solutions. Team unity generally grows as a result of democratic leadership. This environment can make an employee feel appreciated, accomplished, and important to the success of the organization. Common office politics such as gossiping, cliques, and manipulation become much less prevalent. The end result is an improved work environment and lower employee turnover: </a:t>
            </a:r>
            <a:r>
              <a:rPr lang="en-US" b="0" i="0" u="sng" dirty="0">
                <a:solidFill>
                  <a:srgbClr val="080707"/>
                </a:solidFill>
                <a:effectLst/>
                <a:latin typeface="var(--f-secondary)"/>
                <a:hlinkClick r:id="rId2"/>
              </a:rPr>
              <a:t>63%</a:t>
            </a:r>
            <a:r>
              <a:rPr lang="en-US" b="0" i="0" dirty="0">
                <a:solidFill>
                  <a:srgbClr val="080707"/>
                </a:solidFill>
                <a:effectLst/>
                <a:latin typeface="var(--f-secondary)"/>
              </a:rPr>
              <a:t> of employees who are recognized for their work are less likely to job hunt.</a:t>
            </a:r>
          </a:p>
          <a:p>
            <a:pPr algn="l"/>
            <a:r>
              <a:rPr lang="en-US" b="1" i="0" dirty="0">
                <a:effectLst/>
                <a:latin typeface="var(--f-primary)"/>
              </a:rPr>
              <a:t>The disadvantages of a democratic business leader</a:t>
            </a:r>
          </a:p>
          <a:p>
            <a:pPr algn="l"/>
            <a:r>
              <a:rPr lang="en-US" b="0" i="0" dirty="0">
                <a:solidFill>
                  <a:srgbClr val="080707"/>
                </a:solidFill>
                <a:effectLst/>
                <a:latin typeface="var(--f-secondary)"/>
              </a:rPr>
              <a:t>Under democratic leadership, deliberation can be an unaffordable luxury. If decisions need to be made quickly, a democratic team may be unable to adapt and function under the stress. Democratic leadership can result in a lack of clarity around team members’ roles and responsibilities, and difficulty identifying employees who aren’t carrying their weight.</a:t>
            </a:r>
          </a:p>
          <a:p>
            <a:pPr algn="l"/>
            <a:r>
              <a:rPr lang="en-US" b="1" i="0" dirty="0">
                <a:effectLst/>
                <a:latin typeface="var(--f-primary)"/>
              </a:rPr>
              <a:t>When to use this style</a:t>
            </a:r>
          </a:p>
          <a:p>
            <a:pPr algn="l"/>
            <a:r>
              <a:rPr lang="en-US" b="0" i="0" dirty="0">
                <a:solidFill>
                  <a:srgbClr val="080707"/>
                </a:solidFill>
                <a:effectLst/>
                <a:latin typeface="var(--f-secondary)"/>
              </a:rPr>
              <a:t>This is the most effective method for day-to-day work as it allows the group to take part in decision-making. This gives teams a feeling of ownership over projects, deliverables, and results. Many business leaders identify the democratic leadership style as their go-to style, but this technique can be less effective during times of crisis.</a:t>
            </a:r>
          </a:p>
        </p:txBody>
      </p:sp>
    </p:spTree>
    <p:extLst>
      <p:ext uri="{BB962C8B-B14F-4D97-AF65-F5344CB8AC3E}">
        <p14:creationId xmlns:p14="http://schemas.microsoft.com/office/powerpoint/2010/main" val="528353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D39B1-058A-2996-FCCD-8CF5F554A94F}"/>
              </a:ext>
            </a:extLst>
          </p:cNvPr>
          <p:cNvSpPr>
            <a:spLocks noGrp="1"/>
          </p:cNvSpPr>
          <p:nvPr>
            <p:ph idx="4294967295"/>
          </p:nvPr>
        </p:nvSpPr>
        <p:spPr>
          <a:xfrm>
            <a:off x="389106" y="365125"/>
            <a:ext cx="11340932" cy="6492875"/>
          </a:xfrm>
        </p:spPr>
        <p:txBody>
          <a:bodyPr>
            <a:normAutofit fontScale="62500" lnSpcReduction="20000"/>
          </a:bodyPr>
          <a:lstStyle/>
          <a:p>
            <a:pPr marL="0" indent="0" algn="l">
              <a:buNone/>
            </a:pPr>
            <a:r>
              <a:rPr lang="en-US" sz="4600" b="1" i="0" dirty="0">
                <a:effectLst/>
                <a:latin typeface="var(--f-primary)"/>
              </a:rPr>
              <a:t>The laissez-faire business leader</a:t>
            </a:r>
          </a:p>
          <a:p>
            <a:pPr marL="0" indent="0" algn="just">
              <a:buNone/>
            </a:pPr>
            <a:r>
              <a:rPr lang="en-US" sz="3500" b="0" i="0" dirty="0">
                <a:solidFill>
                  <a:srgbClr val="080707"/>
                </a:solidFill>
                <a:effectLst/>
                <a:latin typeface="var(--f-secondary)"/>
              </a:rPr>
              <a:t>Laissez-faire leaders are the hands-off type. They assign tasks and give general direction but they’re usually uninvolved in day-to-day tasks. Employees decide on the best approach to fulfill their responsibilities. Laissez-faire leaders put a great amount of faith in the individual. They trust them to remain self-motivated, on-task, and accountable. If issues arise, these leaders are available to offer direction, but only upon request. Laissez-faire leaders allow each member of their team to succeed or fail based on their own abilities.</a:t>
            </a:r>
          </a:p>
          <a:p>
            <a:pPr algn="just"/>
            <a:r>
              <a:rPr lang="en-US" sz="3500" b="1" i="0" dirty="0">
                <a:effectLst/>
                <a:latin typeface="var(--f-primary)"/>
              </a:rPr>
              <a:t>Advantages of laissez-faire business leaders</a:t>
            </a:r>
          </a:p>
          <a:p>
            <a:pPr marL="0" indent="0" algn="just">
              <a:buNone/>
            </a:pPr>
            <a:r>
              <a:rPr lang="en-US" sz="3500" b="0" i="0" dirty="0">
                <a:solidFill>
                  <a:srgbClr val="080707"/>
                </a:solidFill>
                <a:effectLst/>
                <a:latin typeface="var(--f-secondary)"/>
              </a:rPr>
              <a:t>An advantage of laissez-faire leadership is the freedom to operate without restrictions or interference from management. This gives skilled and self-motivated employees a chance to reach their fullest potential. </a:t>
            </a:r>
          </a:p>
          <a:p>
            <a:pPr algn="just"/>
            <a:r>
              <a:rPr lang="en-US" sz="3500" b="1" i="0" dirty="0">
                <a:effectLst/>
                <a:latin typeface="var(--f-primary)"/>
              </a:rPr>
              <a:t>The disadvantages of laissez-faire business leaders</a:t>
            </a:r>
          </a:p>
          <a:p>
            <a:pPr marL="0" indent="0" algn="just">
              <a:buNone/>
            </a:pPr>
            <a:r>
              <a:rPr lang="en-US" sz="3500" b="0" i="0" dirty="0">
                <a:solidFill>
                  <a:srgbClr val="080707"/>
                </a:solidFill>
                <a:effectLst/>
                <a:latin typeface="var(--f-secondary)"/>
              </a:rPr>
              <a:t>A disadvantage can be the loss of productivity without a strong leadership hand to keep it on track. This can result in missed deadlines, omissions in the process, and low-quality work. With each team member pursuing goals in their own way, team unity may suffer. Some may start to lose interest in work due to distant and seemingly uninterested leaders. This can lead to significant losses for the organization. </a:t>
            </a:r>
          </a:p>
          <a:p>
            <a:pPr algn="just"/>
            <a:r>
              <a:rPr lang="en-US" sz="3500" b="1" i="0" dirty="0">
                <a:effectLst/>
                <a:latin typeface="var(--f-primary)"/>
              </a:rPr>
              <a:t>When to use this style</a:t>
            </a:r>
          </a:p>
          <a:p>
            <a:pPr marL="0" indent="0" algn="just">
              <a:buNone/>
            </a:pPr>
            <a:r>
              <a:rPr lang="en-US" sz="3500" b="0" i="0" dirty="0">
                <a:solidFill>
                  <a:srgbClr val="080707"/>
                </a:solidFill>
                <a:effectLst/>
                <a:latin typeface="var(--f-secondary)"/>
              </a:rPr>
              <a:t>Laissez-faire leadership is best when individuals are able to function without supervision. Before using this style, make sure each team member has the right skill level and self-direction capability. They must be able to motivate themselves to keep the work going.  Otherwise, this approach could backfire and cause more harm than good.</a:t>
            </a:r>
          </a:p>
        </p:txBody>
      </p:sp>
    </p:spTree>
    <p:extLst>
      <p:ext uri="{BB962C8B-B14F-4D97-AF65-F5344CB8AC3E}">
        <p14:creationId xmlns:p14="http://schemas.microsoft.com/office/powerpoint/2010/main" val="149726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0289-0CBD-0000-453A-4A1E4BAFF942}"/>
              </a:ext>
            </a:extLst>
          </p:cNvPr>
          <p:cNvSpPr>
            <a:spLocks noGrp="1"/>
          </p:cNvSpPr>
          <p:nvPr>
            <p:ph type="title"/>
          </p:nvPr>
        </p:nvSpPr>
        <p:spPr/>
        <p:txBody>
          <a:bodyPr/>
          <a:lstStyle/>
          <a:p>
            <a:r>
              <a:rPr lang="en-US" dirty="0"/>
              <a:t>Management Styles</a:t>
            </a:r>
          </a:p>
        </p:txBody>
      </p:sp>
      <p:sp>
        <p:nvSpPr>
          <p:cNvPr id="3" name="Content Placeholder 2">
            <a:extLst>
              <a:ext uri="{FF2B5EF4-FFF2-40B4-BE49-F238E27FC236}">
                <a16:creationId xmlns:a16="http://schemas.microsoft.com/office/drawing/2014/main" id="{FDAE5A80-EDFD-4AB7-5896-1EEE8878B04D}"/>
              </a:ext>
            </a:extLst>
          </p:cNvPr>
          <p:cNvSpPr>
            <a:spLocks noGrp="1"/>
          </p:cNvSpPr>
          <p:nvPr>
            <p:ph idx="1"/>
          </p:nvPr>
        </p:nvSpPr>
        <p:spPr/>
        <p:txBody>
          <a:bodyPr/>
          <a:lstStyle/>
          <a:p>
            <a:r>
              <a:rPr lang="en-US" dirty="0"/>
              <a:t>A management style is the methods and approaches a manager uses to achieve their goals. It can include how they plan, organize, make decisions, delegate tasks, and oversee their team.</a:t>
            </a:r>
          </a:p>
          <a:p>
            <a:endParaRPr lang="en-US" dirty="0"/>
          </a:p>
          <a:p>
            <a:r>
              <a:rPr lang="en-US" dirty="0"/>
              <a:t>Participative Management</a:t>
            </a:r>
          </a:p>
          <a:p>
            <a:r>
              <a:rPr lang="en-US" dirty="0"/>
              <a:t>Management By Objective</a:t>
            </a:r>
          </a:p>
          <a:p>
            <a:r>
              <a:rPr lang="en-US" dirty="0"/>
              <a:t>Management by exception </a:t>
            </a:r>
          </a:p>
        </p:txBody>
      </p:sp>
    </p:spTree>
    <p:extLst>
      <p:ext uri="{BB962C8B-B14F-4D97-AF65-F5344CB8AC3E}">
        <p14:creationId xmlns:p14="http://schemas.microsoft.com/office/powerpoint/2010/main" val="1329074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CB33-3106-4DA1-B106-BF84B3A18E04}"/>
              </a:ext>
            </a:extLst>
          </p:cNvPr>
          <p:cNvSpPr>
            <a:spLocks noGrp="1"/>
          </p:cNvSpPr>
          <p:nvPr>
            <p:ph type="title"/>
          </p:nvPr>
        </p:nvSpPr>
        <p:spPr/>
        <p:txBody>
          <a:bodyPr/>
          <a:lstStyle/>
          <a:p>
            <a:r>
              <a:rPr lang="en-US" dirty="0">
                <a:solidFill>
                  <a:srgbClr val="202124"/>
                </a:solidFill>
                <a:latin typeface="arial" panose="020B0604020202020204" pitchFamily="34" charset="0"/>
              </a:rPr>
              <a:t>Participative Management</a:t>
            </a:r>
            <a:endParaRPr lang="en-US" dirty="0"/>
          </a:p>
        </p:txBody>
      </p:sp>
      <p:pic>
        <p:nvPicPr>
          <p:cNvPr id="4" name="Content Placeholder 3">
            <a:extLst>
              <a:ext uri="{FF2B5EF4-FFF2-40B4-BE49-F238E27FC236}">
                <a16:creationId xmlns:a16="http://schemas.microsoft.com/office/drawing/2014/main" id="{E548EE76-3AAF-4950-9292-F5DFE46DD7EF}"/>
              </a:ext>
            </a:extLst>
          </p:cNvPr>
          <p:cNvPicPr>
            <a:picLocks noGrp="1" noChangeAspect="1"/>
          </p:cNvPicPr>
          <p:nvPr>
            <p:ph idx="1"/>
          </p:nvPr>
        </p:nvPicPr>
        <p:blipFill rotWithShape="1">
          <a:blip r:embed="rId2"/>
          <a:srcRect l="16970" t="25559" r="34491" b="11176"/>
          <a:stretch/>
        </p:blipFill>
        <p:spPr>
          <a:xfrm>
            <a:off x="573933" y="1825625"/>
            <a:ext cx="10418322" cy="5178290"/>
          </a:xfrm>
          <a:prstGeom prst="rect">
            <a:avLst/>
          </a:prstGeom>
        </p:spPr>
      </p:pic>
    </p:spTree>
    <p:extLst>
      <p:ext uri="{BB962C8B-B14F-4D97-AF65-F5344CB8AC3E}">
        <p14:creationId xmlns:p14="http://schemas.microsoft.com/office/powerpoint/2010/main" val="93211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6433-7A2E-6D70-E60A-6B7F16E85034}"/>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56BB0022-093C-AC72-27BE-D9A2CE507FB0}"/>
              </a:ext>
            </a:extLst>
          </p:cNvPr>
          <p:cNvSpPr>
            <a:spLocks noGrp="1"/>
          </p:cNvSpPr>
          <p:nvPr>
            <p:ph idx="1"/>
          </p:nvPr>
        </p:nvSpPr>
        <p:spPr/>
        <p:txBody>
          <a:bodyPr/>
          <a:lstStyle/>
          <a:p>
            <a:r>
              <a:rPr lang="en-US" dirty="0"/>
              <a:t>Leadership is the art of influencing and inspiring the </a:t>
            </a:r>
            <a:r>
              <a:rPr lang="en-US" dirty="0" err="1"/>
              <a:t>behaviour</a:t>
            </a:r>
            <a:r>
              <a:rPr lang="en-US" dirty="0"/>
              <a:t> and activities of other in accordance with requirement.</a:t>
            </a:r>
          </a:p>
          <a:p>
            <a:pPr marL="0" indent="0">
              <a:buNone/>
            </a:pPr>
            <a:endParaRPr lang="en-US" dirty="0"/>
          </a:p>
          <a:p>
            <a:r>
              <a:rPr lang="en-US" dirty="0"/>
              <a:t>“leadership is the activity of influencing people to strive willingly for mutual objectives.”                                      -George R. Terry</a:t>
            </a:r>
          </a:p>
          <a:p>
            <a:pPr marL="0" indent="0">
              <a:buNone/>
            </a:pPr>
            <a:endParaRPr lang="en-US" dirty="0"/>
          </a:p>
          <a:p>
            <a:r>
              <a:rPr lang="en-US" dirty="0"/>
              <a:t>“Leadership is the ability to influence a group towards achievement of goals.”                                                               - Stephen P. Robbins</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070112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3AD4-F132-C629-77A2-F844D57B7129}"/>
              </a:ext>
            </a:extLst>
          </p:cNvPr>
          <p:cNvSpPr>
            <a:spLocks noGrp="1"/>
          </p:cNvSpPr>
          <p:nvPr>
            <p:ph type="title"/>
          </p:nvPr>
        </p:nvSpPr>
        <p:spPr/>
        <p:txBody>
          <a:bodyPr/>
          <a:lstStyle/>
          <a:p>
            <a:r>
              <a:rPr lang="en-US" b="0" i="0" dirty="0">
                <a:solidFill>
                  <a:srgbClr val="202124"/>
                </a:solidFill>
                <a:effectLst/>
                <a:latin typeface="arial" panose="020B0604020202020204" pitchFamily="34" charset="0"/>
              </a:rPr>
              <a:t>Participative Management</a:t>
            </a:r>
            <a:endParaRPr lang="en-US" dirty="0"/>
          </a:p>
        </p:txBody>
      </p:sp>
      <p:sp>
        <p:nvSpPr>
          <p:cNvPr id="3" name="Content Placeholder 2">
            <a:extLst>
              <a:ext uri="{FF2B5EF4-FFF2-40B4-BE49-F238E27FC236}">
                <a16:creationId xmlns:a16="http://schemas.microsoft.com/office/drawing/2014/main" id="{39767AB2-C65E-2135-EEC6-DEF843FDA3DF}"/>
              </a:ext>
            </a:extLst>
          </p:cNvPr>
          <p:cNvSpPr>
            <a:spLocks noGrp="1"/>
          </p:cNvSpPr>
          <p:nvPr>
            <p:ph idx="1"/>
          </p:nvPr>
        </p:nvSpPr>
        <p:spPr/>
        <p:txBody>
          <a:bodyPr>
            <a:normAutofit lnSpcReduction="10000"/>
          </a:bodyPr>
          <a:lstStyle/>
          <a:p>
            <a:pPr algn="just"/>
            <a:r>
              <a:rPr lang="en-US" b="0" i="0" dirty="0">
                <a:solidFill>
                  <a:srgbClr val="202124"/>
                </a:solidFill>
                <a:effectLst/>
                <a:latin typeface="arial" panose="020B0604020202020204" pitchFamily="34" charset="0"/>
              </a:rPr>
              <a:t>Participative Management refers to as </a:t>
            </a:r>
            <a:r>
              <a:rPr lang="en-US" b="1" i="0" dirty="0">
                <a:solidFill>
                  <a:srgbClr val="202124"/>
                </a:solidFill>
                <a:effectLst/>
                <a:latin typeface="arial" panose="020B0604020202020204" pitchFamily="34" charset="0"/>
              </a:rPr>
              <a:t>an open form of management where employees are actively involved in organization's decision making process</a:t>
            </a:r>
            <a:r>
              <a:rPr lang="en-US" b="0" i="0" dirty="0">
                <a:solidFill>
                  <a:srgbClr val="202124"/>
                </a:solidFill>
                <a:effectLst/>
                <a:latin typeface="arial" panose="020B0604020202020204" pitchFamily="34" charset="0"/>
              </a:rPr>
              <a:t>. The concept is applied by the managers who understand the importance to human intellect and seek a strong relationship with their employees.</a:t>
            </a:r>
          </a:p>
          <a:p>
            <a:pPr algn="just"/>
            <a:r>
              <a:rPr lang="en-US" b="0" i="0" dirty="0">
                <a:solidFill>
                  <a:srgbClr val="000000"/>
                </a:solidFill>
                <a:effectLst/>
                <a:latin typeface="Lato" panose="020F0502020204030203" pitchFamily="34" charset="0"/>
              </a:rPr>
              <a:t>That is why, it is also called as </a:t>
            </a:r>
            <a:r>
              <a:rPr lang="en-US" b="1" i="0" dirty="0">
                <a:solidFill>
                  <a:srgbClr val="000000"/>
                </a:solidFill>
                <a:effectLst/>
                <a:latin typeface="Lato" panose="020F0502020204030203" pitchFamily="34" charset="0"/>
              </a:rPr>
              <a:t>Participative Decision Making</a:t>
            </a:r>
            <a:r>
              <a:rPr lang="en-US" b="0" i="0" dirty="0">
                <a:solidFill>
                  <a:srgbClr val="000000"/>
                </a:solidFill>
                <a:effectLst/>
                <a:latin typeface="Lato" panose="020F0502020204030203" pitchFamily="34" charset="0"/>
              </a:rPr>
              <a:t>,</a:t>
            </a:r>
            <a:r>
              <a:rPr lang="en-US" b="1" i="0" dirty="0">
                <a:solidFill>
                  <a:srgbClr val="000000"/>
                </a:solidFill>
                <a:effectLst/>
                <a:latin typeface="Lato" panose="020F0502020204030203" pitchFamily="34" charset="0"/>
              </a:rPr>
              <a:t> Employee Involvement </a:t>
            </a:r>
            <a:r>
              <a:rPr lang="en-US" b="0" i="0" dirty="0">
                <a:solidFill>
                  <a:srgbClr val="000000"/>
                </a:solidFill>
                <a:effectLst/>
                <a:latin typeface="Lato" panose="020F0502020204030203" pitchFamily="34" charset="0"/>
              </a:rPr>
              <a:t>or</a:t>
            </a:r>
            <a:r>
              <a:rPr lang="en-US" b="1" i="0" dirty="0">
                <a:solidFill>
                  <a:srgbClr val="000000"/>
                </a:solidFill>
                <a:effectLst/>
                <a:latin typeface="Lato" panose="020F0502020204030203" pitchFamily="34" charset="0"/>
              </a:rPr>
              <a:t> Industrial Democracy</a:t>
            </a:r>
            <a:r>
              <a:rPr lang="en-US" b="0" i="0" dirty="0">
                <a:solidFill>
                  <a:srgbClr val="000000"/>
                </a:solidFill>
                <a:effectLst/>
                <a:latin typeface="Lato" panose="020F0502020204030203" pitchFamily="34" charset="0"/>
              </a:rPr>
              <a:t>. It comprises of various elements including increased communication and cooperation, joint decision making, quality circles, quality of work-life, increase in job satisfaction, conflict resolution, etc.</a:t>
            </a:r>
            <a:endParaRPr lang="en-US" b="0" i="0" dirty="0">
              <a:solidFill>
                <a:srgbClr val="202124"/>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720025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B3F2A2-4F3E-52AE-9856-5CF4EB734A82}"/>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E366AB80-F281-39CE-96C4-6D4CC1E07256}"/>
              </a:ext>
            </a:extLst>
          </p:cNvPr>
          <p:cNvSpPr>
            <a:spLocks noGrp="1"/>
          </p:cNvSpPr>
          <p:nvPr>
            <p:ph idx="1"/>
          </p:nvPr>
        </p:nvSpPr>
        <p:spPr/>
        <p:txBody>
          <a:bodyPr>
            <a:normAutofit/>
          </a:bodyPr>
          <a:lstStyle/>
          <a:p>
            <a:pPr algn="just"/>
            <a:r>
              <a:rPr lang="en-US" b="0" i="0" dirty="0">
                <a:solidFill>
                  <a:srgbClr val="202124"/>
                </a:solidFill>
                <a:effectLst/>
                <a:latin typeface="arial" panose="020B0604020202020204" pitchFamily="34" charset="0"/>
              </a:rPr>
              <a:t>The importance of participative management is: </a:t>
            </a:r>
            <a:r>
              <a:rPr lang="en-US" b="1" i="0" dirty="0">
                <a:solidFill>
                  <a:srgbClr val="202124"/>
                </a:solidFill>
                <a:effectLst/>
                <a:latin typeface="arial" panose="020B0604020202020204" pitchFamily="34" charset="0"/>
              </a:rPr>
              <a:t>The employees easily connect themselves with the organization, which results in improved performance</a:t>
            </a:r>
            <a:r>
              <a:rPr lang="en-US" b="0" i="0" dirty="0">
                <a:solidFill>
                  <a:srgbClr val="202124"/>
                </a:solidFill>
                <a:effectLst/>
                <a:latin typeface="arial" panose="020B0604020202020204" pitchFamily="34" charset="0"/>
              </a:rPr>
              <a:t>. It motivates employees, due to their involvement in the management. It increases job satisfaction and cooperation of employees, which reduces conflicts in the workplace.</a:t>
            </a:r>
            <a:endParaRPr lang="en-US" dirty="0"/>
          </a:p>
        </p:txBody>
      </p:sp>
    </p:spTree>
    <p:extLst>
      <p:ext uri="{BB962C8B-B14F-4D97-AF65-F5344CB8AC3E}">
        <p14:creationId xmlns:p14="http://schemas.microsoft.com/office/powerpoint/2010/main" val="870337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14AF-27E0-DE32-6C33-7E72FEC2F902}"/>
              </a:ext>
            </a:extLst>
          </p:cNvPr>
          <p:cNvSpPr>
            <a:spLocks noGrp="1"/>
          </p:cNvSpPr>
          <p:nvPr>
            <p:ph type="title"/>
          </p:nvPr>
        </p:nvSpPr>
        <p:spPr/>
        <p:txBody>
          <a:bodyPr/>
          <a:lstStyle/>
          <a:p>
            <a:r>
              <a:rPr lang="en-US" b="0" i="0" dirty="0">
                <a:solidFill>
                  <a:srgbClr val="222222"/>
                </a:solidFill>
                <a:effectLst/>
                <a:latin typeface="-apple-system"/>
              </a:rPr>
              <a:t>Objectives of Participative Management</a:t>
            </a:r>
            <a:endParaRPr lang="en-US" dirty="0"/>
          </a:p>
        </p:txBody>
      </p:sp>
      <p:sp>
        <p:nvSpPr>
          <p:cNvPr id="3" name="Content Placeholder 2">
            <a:extLst>
              <a:ext uri="{FF2B5EF4-FFF2-40B4-BE49-F238E27FC236}">
                <a16:creationId xmlns:a16="http://schemas.microsoft.com/office/drawing/2014/main" id="{00949032-2A51-3346-0DDC-310D89B5B9C3}"/>
              </a:ext>
            </a:extLst>
          </p:cNvPr>
          <p:cNvSpPr>
            <a:spLocks noGrp="1"/>
          </p:cNvSpPr>
          <p:nvPr>
            <p:ph idx="1"/>
          </p:nvPr>
        </p:nvSpPr>
        <p:spPr>
          <a:xfrm>
            <a:off x="206477" y="1396180"/>
            <a:ext cx="11985523" cy="5535561"/>
          </a:xfrm>
        </p:spPr>
        <p:txBody>
          <a:bodyPr>
            <a:normAutofit fontScale="85000" lnSpcReduction="20000"/>
          </a:bodyPr>
          <a:lstStyle/>
          <a:p>
            <a:pPr marL="0" indent="0" algn="l" fontAlgn="base">
              <a:buNone/>
            </a:pPr>
            <a:r>
              <a:rPr lang="en-US" b="0" i="0" dirty="0">
                <a:solidFill>
                  <a:srgbClr val="000000"/>
                </a:solidFill>
                <a:effectLst/>
                <a:latin typeface="Lato" panose="020F0502020204030203" pitchFamily="34" charset="0"/>
              </a:rPr>
              <a:t>Participative Management is a tool for increasing the productivity and efficiency of the organization, as well as building strong relations with the workers and employees. The objectives of Participative Management are:</a:t>
            </a:r>
          </a:p>
          <a:p>
            <a:pPr algn="l">
              <a:buFont typeface="Arial" panose="020B0604020202020204" pitchFamily="34" charset="0"/>
              <a:buChar char="•"/>
            </a:pPr>
            <a:r>
              <a:rPr lang="en-US" b="0" i="0" dirty="0">
                <a:solidFill>
                  <a:srgbClr val="000000"/>
                </a:solidFill>
                <a:effectLst/>
                <a:latin typeface="Lato" panose="020F0502020204030203" pitchFamily="34" charset="0"/>
              </a:rPr>
              <a:t>To encourage harmonious relations between the company’s management and workmen.</a:t>
            </a:r>
          </a:p>
          <a:p>
            <a:pPr algn="l">
              <a:buFont typeface="Arial" panose="020B0604020202020204" pitchFamily="34" charset="0"/>
              <a:buChar char="•"/>
            </a:pPr>
            <a:r>
              <a:rPr lang="en-US" b="0" i="0" dirty="0">
                <a:solidFill>
                  <a:srgbClr val="000000"/>
                </a:solidFill>
                <a:effectLst/>
                <a:latin typeface="Lato" panose="020F0502020204030203" pitchFamily="34" charset="0"/>
              </a:rPr>
              <a:t>To develop mutual trust and understanding amidst (</a:t>
            </a:r>
            <a:r>
              <a:rPr lang="en-US" dirty="0">
                <a:solidFill>
                  <a:srgbClr val="000000"/>
                </a:solidFill>
                <a:latin typeface="Lato" panose="020F0502020204030203" pitchFamily="34" charset="0"/>
              </a:rPr>
              <a:t>within</a:t>
            </a:r>
            <a:r>
              <a:rPr lang="en-US" b="0" i="0" dirty="0">
                <a:solidFill>
                  <a:srgbClr val="000000"/>
                </a:solidFill>
                <a:effectLst/>
                <a:latin typeface="Lato" panose="020F0502020204030203" pitchFamily="34" charset="0"/>
              </a:rPr>
              <a:t>) the company’s management and workmen.</a:t>
            </a:r>
          </a:p>
          <a:p>
            <a:pPr algn="l">
              <a:buFont typeface="Arial" panose="020B0604020202020204" pitchFamily="34" charset="0"/>
              <a:buChar char="•"/>
            </a:pPr>
            <a:r>
              <a:rPr lang="en-US" b="0" i="0" dirty="0">
                <a:solidFill>
                  <a:srgbClr val="000000"/>
                </a:solidFill>
                <a:effectLst/>
                <a:latin typeface="Lato" panose="020F0502020204030203" pitchFamily="34" charset="0"/>
              </a:rPr>
              <a:t>To give the opportunity to the workers to freely express their views towards the company’s goals and laws.</a:t>
            </a:r>
          </a:p>
          <a:p>
            <a:pPr algn="l">
              <a:buFont typeface="Arial" panose="020B0604020202020204" pitchFamily="34" charset="0"/>
              <a:buChar char="•"/>
            </a:pPr>
            <a:r>
              <a:rPr lang="en-US" b="0" i="0" dirty="0">
                <a:solidFill>
                  <a:srgbClr val="000000"/>
                </a:solidFill>
                <a:effectLst/>
                <a:latin typeface="Lato" panose="020F0502020204030203" pitchFamily="34" charset="0"/>
              </a:rPr>
              <a:t>To attain a significant increase in production.</a:t>
            </a:r>
          </a:p>
          <a:p>
            <a:pPr algn="l">
              <a:buFont typeface="Arial" panose="020B0604020202020204" pitchFamily="34" charset="0"/>
              <a:buChar char="•"/>
            </a:pPr>
            <a:r>
              <a:rPr lang="en-US" b="0" i="0" dirty="0">
                <a:solidFill>
                  <a:srgbClr val="000000"/>
                </a:solidFill>
                <a:effectLst/>
                <a:latin typeface="Lato" panose="020F0502020204030203" pitchFamily="34" charset="0"/>
              </a:rPr>
              <a:t>To provide welfare facility to the workmen.</a:t>
            </a:r>
          </a:p>
          <a:p>
            <a:pPr algn="l">
              <a:buFont typeface="Arial" panose="020B0604020202020204" pitchFamily="34" charset="0"/>
              <a:buChar char="•"/>
            </a:pPr>
            <a:r>
              <a:rPr lang="en-US" b="0" i="0" dirty="0">
                <a:solidFill>
                  <a:srgbClr val="000000"/>
                </a:solidFill>
                <a:effectLst/>
                <a:latin typeface="Lato" panose="020F0502020204030203" pitchFamily="34" charset="0"/>
              </a:rPr>
              <a:t>To give training to the workers in understanding as well as sharing the responsibilities of the management.</a:t>
            </a:r>
          </a:p>
          <a:p>
            <a:pPr algn="l">
              <a:buFont typeface="Arial" panose="020B0604020202020204" pitchFamily="34" charset="0"/>
              <a:buChar char="•"/>
            </a:pPr>
            <a:r>
              <a:rPr lang="en-US" b="0" i="0" dirty="0">
                <a:solidFill>
                  <a:srgbClr val="000000"/>
                </a:solidFill>
                <a:effectLst/>
                <a:latin typeface="Lato" panose="020F0502020204030203" pitchFamily="34" charset="0"/>
              </a:rPr>
              <a:t>To facilitate teamwork.</a:t>
            </a:r>
          </a:p>
          <a:p>
            <a:pPr algn="l">
              <a:buFont typeface="Arial" panose="020B0604020202020204" pitchFamily="34" charset="0"/>
              <a:buChar char="•"/>
            </a:pPr>
            <a:r>
              <a:rPr lang="en-US" b="0" i="0" dirty="0">
                <a:solidFill>
                  <a:srgbClr val="000000"/>
                </a:solidFill>
                <a:effectLst/>
                <a:latin typeface="Lato" panose="020F0502020204030203" pitchFamily="34" charset="0"/>
              </a:rPr>
              <a:t>To develop a dynamic human resource.</a:t>
            </a:r>
          </a:p>
          <a:p>
            <a:pPr algn="l">
              <a:buFont typeface="Arial" panose="020B0604020202020204" pitchFamily="34" charset="0"/>
              <a:buChar char="•"/>
            </a:pPr>
            <a:r>
              <a:rPr lang="en-US" b="0" i="0" dirty="0">
                <a:solidFill>
                  <a:srgbClr val="000000"/>
                </a:solidFill>
                <a:effectLst/>
                <a:latin typeface="Lato" panose="020F0502020204030203" pitchFamily="34" charset="0"/>
              </a:rPr>
              <a:t>To decrease </a:t>
            </a:r>
            <a:r>
              <a:rPr lang="en-US" b="0" i="0" dirty="0" err="1">
                <a:solidFill>
                  <a:srgbClr val="000000"/>
                </a:solidFill>
                <a:effectLst/>
                <a:latin typeface="Lato" panose="020F0502020204030203" pitchFamily="34" charset="0"/>
              </a:rPr>
              <a:t>labour</a:t>
            </a:r>
            <a:r>
              <a:rPr lang="en-US" b="0" i="0" dirty="0">
                <a:solidFill>
                  <a:srgbClr val="000000"/>
                </a:solidFill>
                <a:effectLst/>
                <a:latin typeface="Lato" panose="020F0502020204030203" pitchFamily="34" charset="0"/>
              </a:rPr>
              <a:t> turnover and absenteeism.</a:t>
            </a:r>
          </a:p>
          <a:p>
            <a:endParaRPr lang="en-US" dirty="0"/>
          </a:p>
        </p:txBody>
      </p:sp>
    </p:spTree>
    <p:extLst>
      <p:ext uri="{BB962C8B-B14F-4D97-AF65-F5344CB8AC3E}">
        <p14:creationId xmlns:p14="http://schemas.microsoft.com/office/powerpoint/2010/main" val="25593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4EDB-1AB8-4EDA-93A0-33421D6C09A3}"/>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B1F481D-6F6B-41EF-BE66-FB07640B380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F1B4F40-1693-40DC-BB24-EBCB6DDFA3D7}"/>
              </a:ext>
            </a:extLst>
          </p:cNvPr>
          <p:cNvPicPr>
            <a:picLocks noChangeAspect="1"/>
          </p:cNvPicPr>
          <p:nvPr/>
        </p:nvPicPr>
        <p:blipFill>
          <a:blip r:embed="rId2"/>
          <a:stretch>
            <a:fillRect/>
          </a:stretch>
        </p:blipFill>
        <p:spPr>
          <a:xfrm>
            <a:off x="-282102" y="-189689"/>
            <a:ext cx="12474102" cy="7237378"/>
          </a:xfrm>
          <a:prstGeom prst="rect">
            <a:avLst/>
          </a:prstGeom>
        </p:spPr>
      </p:pic>
    </p:spTree>
    <p:extLst>
      <p:ext uri="{BB962C8B-B14F-4D97-AF65-F5344CB8AC3E}">
        <p14:creationId xmlns:p14="http://schemas.microsoft.com/office/powerpoint/2010/main" val="3453873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7C7-F9D4-4017-BE44-5853C77AC84D}"/>
              </a:ext>
            </a:extLst>
          </p:cNvPr>
          <p:cNvSpPr>
            <a:spLocks noGrp="1"/>
          </p:cNvSpPr>
          <p:nvPr>
            <p:ph type="title"/>
          </p:nvPr>
        </p:nvSpPr>
        <p:spPr>
          <a:xfrm>
            <a:off x="97277" y="365125"/>
            <a:ext cx="12094723" cy="889743"/>
          </a:xfrm>
        </p:spPr>
        <p:txBody>
          <a:bodyPr>
            <a:normAutofit fontScale="90000"/>
          </a:bodyPr>
          <a:lstStyle/>
          <a:p>
            <a:r>
              <a:rPr lang="en-US" sz="4000" b="1" dirty="0"/>
              <a:t>What are the advantages and disadvantages of participatory management for employees and the company?</a:t>
            </a:r>
            <a:br>
              <a:rPr lang="en-US" b="1" dirty="0"/>
            </a:br>
            <a:endParaRPr lang="en-US" dirty="0"/>
          </a:p>
        </p:txBody>
      </p:sp>
      <p:sp>
        <p:nvSpPr>
          <p:cNvPr id="3" name="Content Placeholder 2">
            <a:extLst>
              <a:ext uri="{FF2B5EF4-FFF2-40B4-BE49-F238E27FC236}">
                <a16:creationId xmlns:a16="http://schemas.microsoft.com/office/drawing/2014/main" id="{38B97090-62AA-450D-9146-775EF0116AC7}"/>
              </a:ext>
            </a:extLst>
          </p:cNvPr>
          <p:cNvSpPr>
            <a:spLocks noGrp="1"/>
          </p:cNvSpPr>
          <p:nvPr>
            <p:ph idx="1"/>
          </p:nvPr>
        </p:nvSpPr>
        <p:spPr>
          <a:xfrm>
            <a:off x="97277" y="1060314"/>
            <a:ext cx="11997446" cy="5797685"/>
          </a:xfrm>
        </p:spPr>
        <p:txBody>
          <a:bodyPr>
            <a:normAutofit/>
          </a:bodyPr>
          <a:lstStyle/>
          <a:p>
            <a:r>
              <a:rPr lang="en-US" dirty="0"/>
              <a:t>Participatory management offers benefits to employees such as:</a:t>
            </a:r>
          </a:p>
          <a:p>
            <a:pPr lvl="1"/>
            <a:r>
              <a:rPr lang="en-US" dirty="0"/>
              <a:t>Satisfaction</a:t>
            </a:r>
          </a:p>
          <a:p>
            <a:pPr lvl="1"/>
            <a:r>
              <a:rPr lang="en-US" dirty="0"/>
              <a:t>Recognition</a:t>
            </a:r>
          </a:p>
          <a:p>
            <a:pPr lvl="1"/>
            <a:r>
              <a:rPr lang="en-US" dirty="0"/>
              <a:t>Personal development</a:t>
            </a:r>
          </a:p>
          <a:p>
            <a:pPr lvl="1"/>
            <a:r>
              <a:rPr lang="en-US" dirty="0"/>
              <a:t>Respect and motivation</a:t>
            </a:r>
          </a:p>
          <a:p>
            <a:r>
              <a:rPr lang="en-US" dirty="0"/>
              <a:t>They feel valued and involved in decision-making, which leads to an increase in productivity. However, it may encounter disadvantages such as:</a:t>
            </a:r>
          </a:p>
          <a:p>
            <a:pPr lvl="1"/>
            <a:r>
              <a:rPr lang="en-US" dirty="0"/>
              <a:t>The time and cost of implementation</a:t>
            </a:r>
          </a:p>
          <a:p>
            <a:pPr lvl="1"/>
            <a:r>
              <a:rPr lang="en-US" dirty="0"/>
              <a:t>Passive resistance of employees</a:t>
            </a:r>
          </a:p>
          <a:p>
            <a:pPr lvl="1"/>
            <a:r>
              <a:rPr lang="en-US" dirty="0"/>
              <a:t>Challenging the traditional hierarchy</a:t>
            </a:r>
          </a:p>
          <a:p>
            <a:pPr lvl="1"/>
            <a:r>
              <a:rPr lang="en-US" dirty="0"/>
              <a:t>Mismatch between employees in the event of a crisis</a:t>
            </a:r>
          </a:p>
          <a:p>
            <a:r>
              <a:rPr lang="en-US" dirty="0"/>
              <a:t>A good implementation of the concept requires expertise and careful management to avoid risks.</a:t>
            </a:r>
          </a:p>
          <a:p>
            <a:endParaRPr lang="en-US" dirty="0"/>
          </a:p>
        </p:txBody>
      </p:sp>
    </p:spTree>
    <p:extLst>
      <p:ext uri="{BB962C8B-B14F-4D97-AF65-F5344CB8AC3E}">
        <p14:creationId xmlns:p14="http://schemas.microsoft.com/office/powerpoint/2010/main" val="443552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F9E3-D481-BE40-53E3-66834FCF762E}"/>
              </a:ext>
            </a:extLst>
          </p:cNvPr>
          <p:cNvSpPr>
            <a:spLocks noGrp="1"/>
          </p:cNvSpPr>
          <p:nvPr>
            <p:ph type="title"/>
          </p:nvPr>
        </p:nvSpPr>
        <p:spPr/>
        <p:txBody>
          <a:bodyPr/>
          <a:lstStyle/>
          <a:p>
            <a:r>
              <a:rPr lang="en-US" b="0" i="0" dirty="0">
                <a:solidFill>
                  <a:srgbClr val="202124"/>
                </a:solidFill>
                <a:effectLst/>
                <a:latin typeface="arial" panose="020B0604020202020204" pitchFamily="34" charset="0"/>
              </a:rPr>
              <a:t>Management by objectives (MBO)</a:t>
            </a:r>
            <a:endParaRPr lang="en-US" dirty="0"/>
          </a:p>
        </p:txBody>
      </p:sp>
      <p:sp>
        <p:nvSpPr>
          <p:cNvPr id="3" name="Content Placeholder 2">
            <a:extLst>
              <a:ext uri="{FF2B5EF4-FFF2-40B4-BE49-F238E27FC236}">
                <a16:creationId xmlns:a16="http://schemas.microsoft.com/office/drawing/2014/main" id="{3F8F94F2-D351-34B1-6E2E-C19443782295}"/>
              </a:ext>
            </a:extLst>
          </p:cNvPr>
          <p:cNvSpPr>
            <a:spLocks noGrp="1"/>
          </p:cNvSpPr>
          <p:nvPr>
            <p:ph idx="1"/>
          </p:nvPr>
        </p:nvSpPr>
        <p:spPr/>
        <p:txBody>
          <a:bodyPr>
            <a:normAutofit fontScale="92500" lnSpcReduction="10000"/>
          </a:bodyPr>
          <a:lstStyle/>
          <a:p>
            <a:r>
              <a:rPr lang="en-US" b="0" i="0" dirty="0">
                <a:solidFill>
                  <a:srgbClr val="202124"/>
                </a:solidFill>
                <a:effectLst/>
                <a:latin typeface="arial" panose="020B0604020202020204" pitchFamily="34" charset="0"/>
              </a:rPr>
              <a:t>Management by objectives (MBO) is </a:t>
            </a:r>
            <a:r>
              <a:rPr lang="en-US" b="1" i="0" dirty="0">
                <a:solidFill>
                  <a:srgbClr val="202124"/>
                </a:solidFill>
                <a:effectLst/>
                <a:latin typeface="arial" panose="020B0604020202020204" pitchFamily="34" charset="0"/>
              </a:rPr>
              <a:t>a strategic management model that aims to improve organizational performance by clearly defining objectives that are agreed to by both management and employees</a:t>
            </a:r>
            <a:r>
              <a:rPr lang="en-US" b="0" i="0" dirty="0">
                <a:solidFill>
                  <a:srgbClr val="202124"/>
                </a:solidFill>
                <a:effectLst/>
                <a:latin typeface="arial" panose="020B0604020202020204" pitchFamily="34" charset="0"/>
              </a:rPr>
              <a:t>.</a:t>
            </a:r>
          </a:p>
          <a:p>
            <a:pPr algn="l"/>
            <a:r>
              <a:rPr lang="en-US" b="0" i="0" dirty="0">
                <a:solidFill>
                  <a:srgbClr val="000000"/>
                </a:solidFill>
                <a:effectLst/>
                <a:latin typeface="Open Sans" panose="020B0606030504020204" pitchFamily="34" charset="0"/>
              </a:rPr>
              <a:t>It refers to the process of setting goals for the employees so that they know what they are supposed to do at the workplace.</a:t>
            </a:r>
          </a:p>
          <a:p>
            <a:pPr algn="l"/>
            <a:r>
              <a:rPr lang="en-US" b="0" i="0" dirty="0">
                <a:solidFill>
                  <a:srgbClr val="000000"/>
                </a:solidFill>
                <a:effectLst/>
                <a:latin typeface="Open Sans" panose="020B0606030504020204" pitchFamily="34" charset="0"/>
              </a:rPr>
              <a:t>Management by Objectives defines roles and responsibilities for the employees and help them chalk out their future course of action in the organization.</a:t>
            </a:r>
          </a:p>
          <a:p>
            <a:pPr algn="l"/>
            <a:r>
              <a:rPr lang="en-US" b="0" i="0" dirty="0">
                <a:solidFill>
                  <a:srgbClr val="000000"/>
                </a:solidFill>
                <a:effectLst/>
                <a:latin typeface="Open Sans" panose="020B0606030504020204" pitchFamily="34" charset="0"/>
              </a:rPr>
              <a:t>Management by objectives guides the employees to deliver their level best and achieve the targets within the stipulated time frame.</a:t>
            </a:r>
          </a:p>
        </p:txBody>
      </p:sp>
    </p:spTree>
    <p:extLst>
      <p:ext uri="{BB962C8B-B14F-4D97-AF65-F5344CB8AC3E}">
        <p14:creationId xmlns:p14="http://schemas.microsoft.com/office/powerpoint/2010/main" val="249768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5AFF-FD5B-3056-2CFA-FF354160BB74}"/>
              </a:ext>
            </a:extLst>
          </p:cNvPr>
          <p:cNvSpPr>
            <a:spLocks noGrp="1"/>
          </p:cNvSpPr>
          <p:nvPr>
            <p:ph type="title"/>
          </p:nvPr>
        </p:nvSpPr>
        <p:spPr>
          <a:xfrm>
            <a:off x="838200" y="287304"/>
            <a:ext cx="10515600" cy="1325563"/>
          </a:xfrm>
        </p:spPr>
        <p:txBody>
          <a:bodyPr/>
          <a:lstStyle/>
          <a:p>
            <a:r>
              <a:rPr lang="en-US" dirty="0"/>
              <a:t>MBO Process</a:t>
            </a:r>
          </a:p>
        </p:txBody>
      </p:sp>
      <p:pic>
        <p:nvPicPr>
          <p:cNvPr id="2050" name="Picture 2" descr="What is Management by Objectives (MBO)? Steps, Pros, and Cons • Asana">
            <a:extLst>
              <a:ext uri="{FF2B5EF4-FFF2-40B4-BE49-F238E27FC236}">
                <a16:creationId xmlns:a16="http://schemas.microsoft.com/office/drawing/2014/main" id="{EEDB9C6D-834F-6F6B-CA56-A5984D2B5C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346915"/>
            <a:ext cx="6546715" cy="55208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6EE01C-F57E-42D2-9CE7-53018617D941}"/>
              </a:ext>
            </a:extLst>
          </p:cNvPr>
          <p:cNvPicPr>
            <a:picLocks noChangeAspect="1"/>
          </p:cNvPicPr>
          <p:nvPr/>
        </p:nvPicPr>
        <p:blipFill>
          <a:blip r:embed="rId3"/>
          <a:stretch>
            <a:fillRect/>
          </a:stretch>
        </p:blipFill>
        <p:spPr>
          <a:xfrm>
            <a:off x="6887182" y="161925"/>
            <a:ext cx="5304817" cy="2873105"/>
          </a:xfrm>
          <a:prstGeom prst="rect">
            <a:avLst/>
          </a:prstGeom>
        </p:spPr>
      </p:pic>
      <p:pic>
        <p:nvPicPr>
          <p:cNvPr id="4" name="Picture 3">
            <a:extLst>
              <a:ext uri="{FF2B5EF4-FFF2-40B4-BE49-F238E27FC236}">
                <a16:creationId xmlns:a16="http://schemas.microsoft.com/office/drawing/2014/main" id="{FBD63D44-7B01-4FD7-8386-4346592EC565}"/>
              </a:ext>
            </a:extLst>
          </p:cNvPr>
          <p:cNvPicPr>
            <a:picLocks noChangeAspect="1"/>
          </p:cNvPicPr>
          <p:nvPr/>
        </p:nvPicPr>
        <p:blipFill>
          <a:blip r:embed="rId4"/>
          <a:stretch>
            <a:fillRect/>
          </a:stretch>
        </p:blipFill>
        <p:spPr>
          <a:xfrm>
            <a:off x="6887182" y="3047544"/>
            <a:ext cx="5126478" cy="3832605"/>
          </a:xfrm>
          <a:prstGeom prst="rect">
            <a:avLst/>
          </a:prstGeom>
        </p:spPr>
      </p:pic>
    </p:spTree>
    <p:extLst>
      <p:ext uri="{BB962C8B-B14F-4D97-AF65-F5344CB8AC3E}">
        <p14:creationId xmlns:p14="http://schemas.microsoft.com/office/powerpoint/2010/main" val="789736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ED2-41A3-4798-A35E-FE2F2E0DB8AE}"/>
              </a:ext>
            </a:extLst>
          </p:cNvPr>
          <p:cNvSpPr>
            <a:spLocks noGrp="1"/>
          </p:cNvSpPr>
          <p:nvPr>
            <p:ph type="title"/>
          </p:nvPr>
        </p:nvSpPr>
        <p:spPr>
          <a:xfrm>
            <a:off x="838200" y="365126"/>
            <a:ext cx="10515600" cy="296356"/>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E02E14E3-BE3B-48E8-8F11-236069519FB4}"/>
              </a:ext>
            </a:extLst>
          </p:cNvPr>
          <p:cNvSpPr>
            <a:spLocks noGrp="1"/>
          </p:cNvSpPr>
          <p:nvPr>
            <p:ph idx="1"/>
          </p:nvPr>
        </p:nvSpPr>
        <p:spPr>
          <a:xfrm>
            <a:off x="145915" y="797668"/>
            <a:ext cx="11819106" cy="6060331"/>
          </a:xfrm>
        </p:spPr>
        <p:txBody>
          <a:bodyPr>
            <a:normAutofit fontScale="70000" lnSpcReduction="20000"/>
          </a:bodyPr>
          <a:lstStyle/>
          <a:p>
            <a:pPr marL="0" indent="0" algn="just" fontAlgn="auto">
              <a:buNone/>
            </a:pPr>
            <a:r>
              <a:rPr lang="en-US" b="1" dirty="0"/>
              <a:t>STEP 1: SETTING ORGANIZATIONAL OBJECTIVES</a:t>
            </a:r>
          </a:p>
          <a:p>
            <a:pPr marL="0" indent="0" algn="just" fontAlgn="auto">
              <a:buNone/>
            </a:pPr>
            <a:r>
              <a:rPr lang="en-US" dirty="0"/>
              <a:t>In the first step of </a:t>
            </a:r>
            <a:r>
              <a:rPr lang="en-US" b="1" dirty="0"/>
              <a:t>MBO</a:t>
            </a:r>
            <a:r>
              <a:rPr lang="en-US" dirty="0"/>
              <a:t> processing, </a:t>
            </a:r>
            <a:r>
              <a:rPr lang="en-US" b="1" dirty="0"/>
              <a:t>Management by Objectives</a:t>
            </a:r>
            <a:r>
              <a:rPr lang="en-US" dirty="0"/>
              <a:t> concentrates on either setting, revising or amending organizational objectives. The objectives being assessed require to be measurable and attainable. The most important factor to be considered is the relevance of the goal to the company’s ultimate mission.</a:t>
            </a:r>
          </a:p>
          <a:p>
            <a:pPr marL="0" indent="0" algn="just" fontAlgn="auto">
              <a:buNone/>
            </a:pPr>
            <a:r>
              <a:rPr lang="en-US" b="1" dirty="0"/>
              <a:t>STEP 2: SETTING INDIVIDUAL OBJECTIVES</a:t>
            </a:r>
          </a:p>
          <a:p>
            <a:pPr marL="0" indent="0" algn="just" fontAlgn="auto">
              <a:buNone/>
            </a:pPr>
            <a:r>
              <a:rPr lang="en-US" dirty="0"/>
              <a:t>The second step in </a:t>
            </a:r>
            <a:r>
              <a:rPr lang="en-US" b="1" dirty="0"/>
              <a:t>MBO</a:t>
            </a:r>
            <a:r>
              <a:rPr lang="en-US" dirty="0"/>
              <a:t> processing is to align the organizational objectives of the company with that of the employees. The </a:t>
            </a:r>
            <a:r>
              <a:rPr lang="en-US" b="1" dirty="0"/>
              <a:t>SMART</a:t>
            </a:r>
            <a:r>
              <a:rPr lang="en-US" dirty="0"/>
              <a:t> strategy will guide you through this step.</a:t>
            </a:r>
          </a:p>
          <a:p>
            <a:pPr marL="0" indent="0" algn="just" fontAlgn="auto">
              <a:buNone/>
            </a:pPr>
            <a:r>
              <a:rPr lang="en-US" b="1" dirty="0"/>
              <a:t>STEP 3: MEASURING PERFORMANCES</a:t>
            </a:r>
          </a:p>
          <a:p>
            <a:pPr marL="0" indent="0" algn="just" fontAlgn="auto">
              <a:buNone/>
            </a:pPr>
            <a:r>
              <a:rPr lang="en-US" dirty="0"/>
              <a:t>Step three is all about assessing the employees and giving them the liberty to plan their individual objectives. So far the administration did all work for them, now is the time to give them the control. This acquired ownership will give them a sense of responsibility, dedication and motivation to achieve their goals which will ultimately benefit the organization.</a:t>
            </a:r>
          </a:p>
          <a:p>
            <a:pPr marL="0" indent="0" algn="just" fontAlgn="auto">
              <a:buNone/>
            </a:pPr>
            <a:r>
              <a:rPr lang="en-US" b="1" dirty="0"/>
              <a:t>STEP 4: EVALUATING PERFORMANCE</a:t>
            </a:r>
          </a:p>
          <a:p>
            <a:pPr marL="0" indent="0" algn="just" fontAlgn="auto">
              <a:buNone/>
            </a:pPr>
            <a:r>
              <a:rPr lang="en-US" dirty="0"/>
              <a:t>In the fourth step, the emphasis is on regulating and monitoring the work progress of employees. It is aimed at ensuring that the mechanism is going smooth and the work output is on track with the formulated work structure and deadlines.</a:t>
            </a:r>
          </a:p>
          <a:p>
            <a:pPr marL="0" indent="0" algn="just" fontAlgn="auto">
              <a:buNone/>
            </a:pPr>
            <a:r>
              <a:rPr lang="en-US" b="1" dirty="0"/>
              <a:t>STEP 5: REWARDING EMPLOYEES</a:t>
            </a:r>
          </a:p>
          <a:p>
            <a:pPr marL="0" indent="0" algn="just" fontAlgn="auto">
              <a:buNone/>
            </a:pPr>
            <a:r>
              <a:rPr lang="en-US" dirty="0"/>
              <a:t>The last step is the evaluation step. Here the managers need to prepare a list of their best-performing employees and reward them for their dedication and good work. They can also prepare a list of under-performing employees and give them constructive feedback and suggestions to improve their work. This brings in healthy competition in the workspace and motivates employees to give better work results.</a:t>
            </a:r>
          </a:p>
          <a:p>
            <a:endParaRPr lang="en-US" dirty="0"/>
          </a:p>
        </p:txBody>
      </p:sp>
    </p:spTree>
    <p:extLst>
      <p:ext uri="{BB962C8B-B14F-4D97-AF65-F5344CB8AC3E}">
        <p14:creationId xmlns:p14="http://schemas.microsoft.com/office/powerpoint/2010/main" val="4135824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C9F5-D6C1-477C-816A-1166F395A77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E722D8D-EB37-428A-B37F-378038B8706C}"/>
              </a:ext>
            </a:extLst>
          </p:cNvPr>
          <p:cNvPicPr>
            <a:picLocks noGrp="1" noChangeAspect="1"/>
          </p:cNvPicPr>
          <p:nvPr>
            <p:ph idx="1"/>
          </p:nvPr>
        </p:nvPicPr>
        <p:blipFill>
          <a:blip r:embed="rId2"/>
          <a:stretch>
            <a:fillRect/>
          </a:stretch>
        </p:blipFill>
        <p:spPr>
          <a:xfrm>
            <a:off x="299709" y="972766"/>
            <a:ext cx="9960297" cy="5204197"/>
          </a:xfrm>
          <a:prstGeom prst="rect">
            <a:avLst/>
          </a:prstGeom>
        </p:spPr>
      </p:pic>
    </p:spTree>
    <p:extLst>
      <p:ext uri="{BB962C8B-B14F-4D97-AF65-F5344CB8AC3E}">
        <p14:creationId xmlns:p14="http://schemas.microsoft.com/office/powerpoint/2010/main" val="621242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BE48-C660-DF6A-DD4D-78A5680B5170}"/>
              </a:ext>
            </a:extLst>
          </p:cNvPr>
          <p:cNvSpPr>
            <a:spLocks noGrp="1"/>
          </p:cNvSpPr>
          <p:nvPr>
            <p:ph type="title"/>
          </p:nvPr>
        </p:nvSpPr>
        <p:spPr/>
        <p:txBody>
          <a:bodyPr/>
          <a:lstStyle/>
          <a:p>
            <a:r>
              <a:rPr lang="en-US" b="1" i="0" dirty="0">
                <a:solidFill>
                  <a:srgbClr val="202124"/>
                </a:solidFill>
                <a:effectLst/>
                <a:latin typeface="arial" panose="020B0604020202020204" pitchFamily="34" charset="0"/>
              </a:rPr>
              <a:t>Objectives of Management</a:t>
            </a:r>
            <a:br>
              <a:rPr lang="en-US" b="0" i="0" dirty="0">
                <a:solidFill>
                  <a:srgbClr val="202124"/>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39730388-506F-0C93-21A9-7BCE2C2F321C}"/>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Make Proper Use of The Available Resources.</a:t>
            </a:r>
          </a:p>
          <a:p>
            <a:pPr algn="l">
              <a:buFont typeface="Arial" panose="020B0604020202020204" pitchFamily="34" charset="0"/>
              <a:buChar char="•"/>
            </a:pPr>
            <a:r>
              <a:rPr lang="en-US" b="0" i="0" dirty="0">
                <a:solidFill>
                  <a:srgbClr val="202124"/>
                </a:solidFill>
                <a:effectLst/>
                <a:latin typeface="arial" panose="020B0604020202020204" pitchFamily="34" charset="0"/>
              </a:rPr>
              <a:t>Ensure Business Development and Growth.</a:t>
            </a:r>
          </a:p>
          <a:p>
            <a:pPr algn="l">
              <a:buFont typeface="Arial" panose="020B0604020202020204" pitchFamily="34" charset="0"/>
              <a:buChar char="•"/>
            </a:pPr>
            <a:r>
              <a:rPr lang="en-US" b="0" i="0" dirty="0">
                <a:solidFill>
                  <a:srgbClr val="202124"/>
                </a:solidFill>
                <a:effectLst/>
                <a:latin typeface="arial" panose="020B0604020202020204" pitchFamily="34" charset="0"/>
              </a:rPr>
              <a:t>Quality Products And Services.</a:t>
            </a:r>
          </a:p>
          <a:p>
            <a:pPr algn="l">
              <a:buFont typeface="Arial" panose="020B0604020202020204" pitchFamily="34" charset="0"/>
              <a:buChar char="•"/>
            </a:pPr>
            <a:r>
              <a:rPr lang="en-US" b="0" i="0" dirty="0">
                <a:solidFill>
                  <a:srgbClr val="202124"/>
                </a:solidFill>
                <a:effectLst/>
                <a:latin typeface="arial" panose="020B0604020202020204" pitchFamily="34" charset="0"/>
              </a:rPr>
              <a:t>Availability of Goods and Services.</a:t>
            </a:r>
          </a:p>
          <a:p>
            <a:pPr algn="l">
              <a:buFont typeface="Arial" panose="020B0604020202020204" pitchFamily="34" charset="0"/>
              <a:buChar char="•"/>
            </a:pPr>
            <a:r>
              <a:rPr lang="en-US" b="0" i="0" dirty="0">
                <a:solidFill>
                  <a:srgbClr val="202124"/>
                </a:solidFill>
                <a:effectLst/>
                <a:latin typeface="arial" panose="020B0604020202020204" pitchFamily="34" charset="0"/>
              </a:rPr>
              <a:t>Ensuring Discipline in the Workplace.</a:t>
            </a:r>
          </a:p>
          <a:p>
            <a:pPr algn="l">
              <a:buFont typeface="Arial" panose="020B0604020202020204" pitchFamily="34" charset="0"/>
              <a:buChar char="•"/>
            </a:pPr>
            <a:r>
              <a:rPr lang="en-US" b="0" i="0" dirty="0">
                <a:solidFill>
                  <a:srgbClr val="202124"/>
                </a:solidFill>
                <a:effectLst/>
                <a:latin typeface="arial" panose="020B0604020202020204" pitchFamily="34" charset="0"/>
              </a:rPr>
              <a:t>Attracting the Best Candidates for the Job.</a:t>
            </a:r>
          </a:p>
          <a:p>
            <a:pPr algn="l">
              <a:buFont typeface="Arial" panose="020B0604020202020204" pitchFamily="34" charset="0"/>
              <a:buChar char="•"/>
            </a:pPr>
            <a:r>
              <a:rPr lang="en-US" b="0" i="0" dirty="0">
                <a:solidFill>
                  <a:srgbClr val="202124"/>
                </a:solidFill>
                <a:effectLst/>
                <a:latin typeface="arial" panose="020B0604020202020204" pitchFamily="34" charset="0"/>
              </a:rPr>
              <a:t>Make Futuristic Plans.</a:t>
            </a:r>
          </a:p>
          <a:p>
            <a:pPr algn="l">
              <a:buFont typeface="Arial" panose="020B0604020202020204" pitchFamily="34" charset="0"/>
              <a:buChar char="•"/>
            </a:pPr>
            <a:r>
              <a:rPr lang="en-US" b="0" i="0" dirty="0">
                <a:solidFill>
                  <a:srgbClr val="202124"/>
                </a:solidFill>
                <a:effectLst/>
                <a:latin typeface="arial" panose="020B0604020202020204" pitchFamily="34" charset="0"/>
              </a:rPr>
              <a:t>Reduce the Element of Risks.</a:t>
            </a:r>
          </a:p>
          <a:p>
            <a:endParaRPr lang="en-US" dirty="0"/>
          </a:p>
        </p:txBody>
      </p:sp>
    </p:spTree>
    <p:extLst>
      <p:ext uri="{BB962C8B-B14F-4D97-AF65-F5344CB8AC3E}">
        <p14:creationId xmlns:p14="http://schemas.microsoft.com/office/powerpoint/2010/main" val="615658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68C1-8EA5-30D5-69A3-3AF567677AC3}"/>
              </a:ext>
            </a:extLst>
          </p:cNvPr>
          <p:cNvSpPr>
            <a:spLocks noGrp="1"/>
          </p:cNvSpPr>
          <p:nvPr>
            <p:ph type="title"/>
          </p:nvPr>
        </p:nvSpPr>
        <p:spPr>
          <a:xfrm>
            <a:off x="838200" y="365125"/>
            <a:ext cx="10515600" cy="87159"/>
          </a:xfrm>
        </p:spPr>
        <p:txBody>
          <a:bodyPr>
            <a:normAutofit fontScale="90000"/>
          </a:bodyPr>
          <a:lstStyle/>
          <a:p>
            <a:r>
              <a:rPr lang="en-US" dirty="0"/>
              <a:t>Concept </a:t>
            </a:r>
          </a:p>
        </p:txBody>
      </p:sp>
      <p:sp>
        <p:nvSpPr>
          <p:cNvPr id="3" name="Content Placeholder 2">
            <a:extLst>
              <a:ext uri="{FF2B5EF4-FFF2-40B4-BE49-F238E27FC236}">
                <a16:creationId xmlns:a16="http://schemas.microsoft.com/office/drawing/2014/main" id="{459B42E8-D5A8-D97D-4214-3EB06736D56A}"/>
              </a:ext>
            </a:extLst>
          </p:cNvPr>
          <p:cNvSpPr>
            <a:spLocks noGrp="1"/>
          </p:cNvSpPr>
          <p:nvPr>
            <p:ph idx="1"/>
          </p:nvPr>
        </p:nvSpPr>
        <p:spPr>
          <a:xfrm>
            <a:off x="838200" y="668594"/>
            <a:ext cx="10515600" cy="5508369"/>
          </a:xfrm>
        </p:spPr>
        <p:txBody>
          <a:bodyPr/>
          <a:lstStyle/>
          <a:p>
            <a:r>
              <a:rPr lang="en-US" sz="2800" b="1" dirty="0">
                <a:latin typeface="Georgia" pitchFamily="18" charset="0"/>
              </a:rPr>
              <a:t>Leadership:</a:t>
            </a:r>
            <a:r>
              <a:rPr lang="en-US" sz="2800" dirty="0">
                <a:latin typeface="Georgia" pitchFamily="18" charset="0"/>
              </a:rPr>
              <a:t> The ability to influence a group toward the achievement of a vision or a set of goals</a:t>
            </a:r>
          </a:p>
          <a:p>
            <a:endParaRPr lang="en-US" dirty="0"/>
          </a:p>
        </p:txBody>
      </p:sp>
      <p:pic>
        <p:nvPicPr>
          <p:cNvPr id="5" name="Picture 4">
            <a:extLst>
              <a:ext uri="{FF2B5EF4-FFF2-40B4-BE49-F238E27FC236}">
                <a16:creationId xmlns:a16="http://schemas.microsoft.com/office/drawing/2014/main" id="{BA7FD6FD-E42F-BD66-830C-72E1E1A74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53498"/>
            <a:ext cx="11552903" cy="5304502"/>
          </a:xfrm>
          <a:prstGeom prst="rect">
            <a:avLst/>
          </a:prstGeom>
        </p:spPr>
      </p:pic>
    </p:spTree>
    <p:extLst>
      <p:ext uri="{BB962C8B-B14F-4D97-AF65-F5344CB8AC3E}">
        <p14:creationId xmlns:p14="http://schemas.microsoft.com/office/powerpoint/2010/main" val="1865273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ED3DA-1958-395E-F23F-DE0930F0452E}"/>
              </a:ext>
            </a:extLst>
          </p:cNvPr>
          <p:cNvSpPr>
            <a:spLocks noGrp="1"/>
          </p:cNvSpPr>
          <p:nvPr>
            <p:ph type="title"/>
          </p:nvPr>
        </p:nvSpPr>
        <p:spPr>
          <a:xfrm>
            <a:off x="838200" y="1"/>
            <a:ext cx="10515600" cy="749030"/>
          </a:xfrm>
        </p:spPr>
        <p:txBody>
          <a:bodyPr>
            <a:normAutofit/>
          </a:bodyPr>
          <a:lstStyle/>
          <a:p>
            <a:r>
              <a:rPr lang="en-US" dirty="0"/>
              <a:t>Advantage of MBO</a:t>
            </a:r>
          </a:p>
        </p:txBody>
      </p:sp>
      <p:sp>
        <p:nvSpPr>
          <p:cNvPr id="3" name="Content Placeholder 2">
            <a:extLst>
              <a:ext uri="{FF2B5EF4-FFF2-40B4-BE49-F238E27FC236}">
                <a16:creationId xmlns:a16="http://schemas.microsoft.com/office/drawing/2014/main" id="{A30AED7D-7679-293E-6E75-D90BAD9189E9}"/>
              </a:ext>
            </a:extLst>
          </p:cNvPr>
          <p:cNvSpPr>
            <a:spLocks noGrp="1"/>
          </p:cNvSpPr>
          <p:nvPr>
            <p:ph idx="1"/>
          </p:nvPr>
        </p:nvSpPr>
        <p:spPr>
          <a:xfrm>
            <a:off x="301557" y="632298"/>
            <a:ext cx="11507822" cy="6021421"/>
          </a:xfrm>
        </p:spPr>
        <p:txBody>
          <a:bodyPr>
            <a:normAutofit fontScale="92500" lnSpcReduction="10000"/>
          </a:bodyPr>
          <a:lstStyle/>
          <a:p>
            <a:pPr algn="just"/>
            <a:r>
              <a:rPr lang="en-US" b="0" i="0" dirty="0">
                <a:solidFill>
                  <a:srgbClr val="2F3D3C"/>
                </a:solidFill>
                <a:effectLst/>
                <a:latin typeface="-apple-system"/>
              </a:rPr>
              <a:t>Since Management by objectives (MBO) is a result-oriented process and focuses on setting and controlling goals, if encourages managers to do detailed planning.</a:t>
            </a:r>
          </a:p>
          <a:p>
            <a:pPr algn="just"/>
            <a:r>
              <a:rPr lang="en-US" b="0" i="0" dirty="0">
                <a:solidFill>
                  <a:srgbClr val="2F3D3C"/>
                </a:solidFill>
                <a:effectLst/>
                <a:latin typeface="-apple-system"/>
              </a:rPr>
              <a:t>Both the </a:t>
            </a:r>
            <a:r>
              <a:rPr lang="en-US" b="0" i="0" u="none" strike="noStrike" dirty="0">
                <a:solidFill>
                  <a:srgbClr val="E22457"/>
                </a:solidFill>
                <a:effectLst/>
                <a:latin typeface="-apple-system"/>
                <a:hlinkClick r:id="rId2"/>
              </a:rPr>
              <a:t>manager and the subordinates know what is expected</a:t>
            </a:r>
            <a:r>
              <a:rPr lang="en-US" b="0" i="0" dirty="0">
                <a:solidFill>
                  <a:srgbClr val="2F3D3C"/>
                </a:solidFill>
                <a:effectLst/>
                <a:latin typeface="-apple-system"/>
              </a:rPr>
              <a:t> of them and hence there is no role ambiguity or confusion.</a:t>
            </a:r>
            <a:endParaRPr lang="en-US" dirty="0">
              <a:solidFill>
                <a:srgbClr val="2F3D3C"/>
              </a:solidFill>
              <a:latin typeface="-apple-system"/>
            </a:endParaRPr>
          </a:p>
          <a:p>
            <a:pPr algn="just"/>
            <a:r>
              <a:rPr lang="en-US" b="0" i="0" dirty="0">
                <a:solidFill>
                  <a:srgbClr val="2F3D3C"/>
                </a:solidFill>
                <a:effectLst/>
                <a:latin typeface="-apple-system"/>
              </a:rPr>
              <a:t> the responsibilities and authority of the personnel is clearly established.</a:t>
            </a:r>
          </a:p>
          <a:p>
            <a:pPr algn="just"/>
            <a:r>
              <a:rPr lang="en-US" b="0" i="0" dirty="0">
                <a:solidFill>
                  <a:srgbClr val="2F3D3C"/>
                </a:solidFill>
                <a:effectLst/>
                <a:latin typeface="-apple-system"/>
              </a:rPr>
              <a:t>It makes individuals more aware of the company goals. Most often the subordinates are concerned with their own objectives and the environment surrounding them. But with MBO, the subordinates feel proud of being involved in the organizational goals. This improves their morale and commitment.</a:t>
            </a:r>
          </a:p>
          <a:p>
            <a:pPr algn="just"/>
            <a:r>
              <a:rPr lang="en-US" b="0" i="0" u="none" strike="noStrike" dirty="0">
                <a:solidFill>
                  <a:srgbClr val="E22457"/>
                </a:solidFill>
                <a:effectLst/>
                <a:latin typeface="-apple-system"/>
                <a:hlinkClick r:id="rId3"/>
              </a:rPr>
              <a:t>Management by objectives</a:t>
            </a:r>
            <a:r>
              <a:rPr lang="en-US" b="0" i="0" dirty="0">
                <a:solidFill>
                  <a:srgbClr val="2F3D3C"/>
                </a:solidFill>
                <a:effectLst/>
                <a:latin typeface="-apple-system"/>
              </a:rPr>
              <a:t> (MBO) often highlights the area in which the employees need further training, leading to career development.</a:t>
            </a:r>
          </a:p>
          <a:p>
            <a:pPr algn="just"/>
            <a:r>
              <a:rPr lang="en-US" b="0" i="0" dirty="0">
                <a:solidFill>
                  <a:srgbClr val="2F3D3C"/>
                </a:solidFill>
                <a:effectLst/>
                <a:latin typeface="-apple-system"/>
              </a:rPr>
              <a:t>The system of periodic evaluation lets the subordinates know how well they are doing. Since MBO puts strong emphasis on quantifiable objectives, the measurement and appraisal can be more objective, specific and equitable.</a:t>
            </a:r>
          </a:p>
          <a:p>
            <a:pPr algn="just"/>
            <a:r>
              <a:rPr lang="en-US" b="0" i="0" dirty="0">
                <a:solidFill>
                  <a:srgbClr val="2F3D3C"/>
                </a:solidFill>
                <a:effectLst/>
                <a:latin typeface="-apple-system"/>
              </a:rPr>
              <a:t> It improves </a:t>
            </a:r>
            <a:r>
              <a:rPr lang="en-US" b="0" i="0" u="none" strike="noStrike" dirty="0">
                <a:solidFill>
                  <a:srgbClr val="E22457"/>
                </a:solidFill>
                <a:effectLst/>
                <a:latin typeface="-apple-system"/>
                <a:hlinkClick r:id="rId4"/>
              </a:rPr>
              <a:t>communication</a:t>
            </a:r>
            <a:r>
              <a:rPr lang="en-US" b="0" i="0" dirty="0">
                <a:solidFill>
                  <a:srgbClr val="2F3D3C"/>
                </a:solidFill>
                <a:effectLst/>
                <a:latin typeface="-apple-system"/>
              </a:rPr>
              <a:t> between management and subordinates.</a:t>
            </a:r>
          </a:p>
          <a:p>
            <a:endParaRPr lang="en-US" dirty="0"/>
          </a:p>
        </p:txBody>
      </p:sp>
    </p:spTree>
    <p:extLst>
      <p:ext uri="{BB962C8B-B14F-4D97-AF65-F5344CB8AC3E}">
        <p14:creationId xmlns:p14="http://schemas.microsoft.com/office/powerpoint/2010/main" val="92635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485B-F039-DA68-4B5A-A3B5DF939248}"/>
              </a:ext>
            </a:extLst>
          </p:cNvPr>
          <p:cNvSpPr>
            <a:spLocks noGrp="1"/>
          </p:cNvSpPr>
          <p:nvPr>
            <p:ph type="title"/>
          </p:nvPr>
        </p:nvSpPr>
        <p:spPr>
          <a:xfrm>
            <a:off x="838200" y="365125"/>
            <a:ext cx="10515600" cy="45719"/>
          </a:xfrm>
        </p:spPr>
        <p:txBody>
          <a:bodyPr>
            <a:normAutofit fontScale="90000"/>
          </a:bodyPr>
          <a:lstStyle/>
          <a:p>
            <a:r>
              <a:rPr lang="en-US" dirty="0"/>
              <a:t>Disadvantage</a:t>
            </a:r>
          </a:p>
        </p:txBody>
      </p:sp>
      <p:sp>
        <p:nvSpPr>
          <p:cNvPr id="3" name="Content Placeholder 2">
            <a:extLst>
              <a:ext uri="{FF2B5EF4-FFF2-40B4-BE49-F238E27FC236}">
                <a16:creationId xmlns:a16="http://schemas.microsoft.com/office/drawing/2014/main" id="{263409DD-A740-0301-4B6C-5CD9130416BC}"/>
              </a:ext>
            </a:extLst>
          </p:cNvPr>
          <p:cNvSpPr>
            <a:spLocks noGrp="1"/>
          </p:cNvSpPr>
          <p:nvPr>
            <p:ph idx="1"/>
          </p:nvPr>
        </p:nvSpPr>
        <p:spPr>
          <a:xfrm>
            <a:off x="838200" y="785021"/>
            <a:ext cx="11214370" cy="5391942"/>
          </a:xfrm>
        </p:spPr>
        <p:txBody>
          <a:bodyPr>
            <a:normAutofit fontScale="92500" lnSpcReduction="10000"/>
          </a:bodyPr>
          <a:lstStyle/>
          <a:p>
            <a:pPr algn="just"/>
            <a:r>
              <a:rPr lang="en-US" b="0" i="0" dirty="0">
                <a:solidFill>
                  <a:srgbClr val="2F3D3C"/>
                </a:solidFill>
                <a:effectLst/>
                <a:latin typeface="-apple-system"/>
              </a:rPr>
              <a:t>MBO can only succeed if it has the complete support of the </a:t>
            </a:r>
            <a:r>
              <a:rPr lang="en-US" b="0" i="0" u="none" strike="noStrike" dirty="0">
                <a:solidFill>
                  <a:srgbClr val="E22457"/>
                </a:solidFill>
                <a:effectLst/>
                <a:latin typeface="-apple-system"/>
                <a:hlinkClick r:id="rId2"/>
              </a:rPr>
              <a:t>top management</a:t>
            </a:r>
            <a:r>
              <a:rPr lang="en-US" b="0" i="0" dirty="0">
                <a:solidFill>
                  <a:srgbClr val="2F3D3C"/>
                </a:solidFill>
                <a:effectLst/>
                <a:latin typeface="-apple-system"/>
              </a:rPr>
              <a:t>.</a:t>
            </a:r>
          </a:p>
          <a:p>
            <a:pPr algn="just"/>
            <a:r>
              <a:rPr lang="en-US" b="0" i="0" dirty="0">
                <a:solidFill>
                  <a:srgbClr val="2F3D3C"/>
                </a:solidFill>
                <a:effectLst/>
                <a:latin typeface="-apple-system"/>
              </a:rPr>
              <a:t> </a:t>
            </a:r>
            <a:r>
              <a:rPr lang="en-US" b="0" i="0" u="none" strike="noStrike" dirty="0">
                <a:solidFill>
                  <a:srgbClr val="E22457"/>
                </a:solidFill>
                <a:effectLst/>
                <a:latin typeface="-apple-system"/>
                <a:hlinkClick r:id="rId3"/>
              </a:rPr>
              <a:t>Management by Objectives</a:t>
            </a:r>
            <a:r>
              <a:rPr lang="en-US" b="0" i="0" dirty="0">
                <a:solidFill>
                  <a:srgbClr val="2F3D3C"/>
                </a:solidFill>
                <a:effectLst/>
                <a:latin typeface="-apple-system"/>
              </a:rPr>
              <a:t> (MBO) may be resented by subordinates. They may be under pressure to get along with the management when </a:t>
            </a:r>
            <a:r>
              <a:rPr lang="en-US" b="0" i="0" u="none" strike="noStrike" dirty="0">
                <a:solidFill>
                  <a:srgbClr val="E22457"/>
                </a:solidFill>
                <a:effectLst/>
                <a:latin typeface="-apple-system"/>
                <a:hlinkClick r:id="rId4"/>
              </a:rPr>
              <a:t>setting goals</a:t>
            </a:r>
            <a:r>
              <a:rPr lang="en-US" b="0" i="0" dirty="0">
                <a:solidFill>
                  <a:srgbClr val="2F3D3C"/>
                </a:solidFill>
                <a:effectLst/>
                <a:latin typeface="-apple-system"/>
              </a:rPr>
              <a:t> and objectives and these goals may be set unrealistically high. This may lower their morale and they may become suspicious about the philosophy behind MBO.</a:t>
            </a:r>
          </a:p>
          <a:p>
            <a:pPr algn="just"/>
            <a:r>
              <a:rPr lang="en-US" b="0" i="0" dirty="0">
                <a:solidFill>
                  <a:srgbClr val="2F3D3C"/>
                </a:solidFill>
                <a:effectLst/>
                <a:latin typeface="-apple-system"/>
              </a:rPr>
              <a:t>They may seriously believe that </a:t>
            </a:r>
            <a:r>
              <a:rPr lang="en-US" b="0" i="0" u="none" strike="noStrike" dirty="0">
                <a:solidFill>
                  <a:srgbClr val="E22457"/>
                </a:solidFill>
                <a:effectLst/>
                <a:latin typeface="-apple-system"/>
                <a:hlinkClick r:id="rId5"/>
              </a:rPr>
              <a:t>MBO is just another of the management’s</a:t>
            </a:r>
            <a:r>
              <a:rPr lang="en-US" b="0" i="0" dirty="0">
                <a:solidFill>
                  <a:srgbClr val="2F3D3C"/>
                </a:solidFill>
                <a:effectLst/>
                <a:latin typeface="-apple-system"/>
              </a:rPr>
              <a:t> ploys to make the subordinates work harder and become more dedicated and involved. The emphasis in the MBO system is on quantifying the goals and objectives. It does not leave any ground for subjective goals. Some areas are difficult to quantify and even more difficult to evaluate.</a:t>
            </a:r>
          </a:p>
          <a:p>
            <a:pPr algn="just"/>
            <a:r>
              <a:rPr lang="en-US" b="0" i="0" dirty="0">
                <a:solidFill>
                  <a:srgbClr val="2F3D3C"/>
                </a:solidFill>
                <a:effectLst/>
                <a:latin typeface="-apple-system"/>
              </a:rPr>
              <a:t> There is considerable paperwork involved and it takes too much of the </a:t>
            </a:r>
            <a:r>
              <a:rPr lang="en-US" b="0" i="0" u="none" strike="noStrike" dirty="0">
                <a:solidFill>
                  <a:srgbClr val="E22457"/>
                </a:solidFill>
                <a:effectLst/>
                <a:latin typeface="-apple-system"/>
                <a:hlinkClick r:id="rId6"/>
              </a:rPr>
              <a:t>manager’s time</a:t>
            </a:r>
            <a:r>
              <a:rPr lang="en-US" b="0" i="0" dirty="0">
                <a:solidFill>
                  <a:srgbClr val="2F3D3C"/>
                </a:solidFill>
                <a:effectLst/>
                <a:latin typeface="-apple-system"/>
              </a:rPr>
              <a:t>. Too many meetings and too many reports add to the </a:t>
            </a:r>
            <a:r>
              <a:rPr lang="en-US" b="0" i="0" u="none" strike="noStrike" dirty="0">
                <a:solidFill>
                  <a:srgbClr val="E22457"/>
                </a:solidFill>
                <a:effectLst/>
                <a:latin typeface="-apple-system"/>
                <a:hlinkClick r:id="rId7"/>
              </a:rPr>
              <a:t>manager’s responsibility</a:t>
            </a:r>
            <a:r>
              <a:rPr lang="en-US" b="0" i="0" dirty="0">
                <a:solidFill>
                  <a:srgbClr val="2F3D3C"/>
                </a:solidFill>
                <a:effectLst/>
                <a:latin typeface="-apple-system"/>
              </a:rPr>
              <a:t> and burden. Some managers may resist the program because of this increased paperwork.</a:t>
            </a:r>
          </a:p>
          <a:p>
            <a:endParaRPr lang="en-US" dirty="0"/>
          </a:p>
        </p:txBody>
      </p:sp>
    </p:spTree>
    <p:extLst>
      <p:ext uri="{BB962C8B-B14F-4D97-AF65-F5344CB8AC3E}">
        <p14:creationId xmlns:p14="http://schemas.microsoft.com/office/powerpoint/2010/main" val="2427474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6F8B-6884-F452-9E0E-ED5F34D379E7}"/>
              </a:ext>
            </a:extLst>
          </p:cNvPr>
          <p:cNvSpPr>
            <a:spLocks noGrp="1"/>
          </p:cNvSpPr>
          <p:nvPr>
            <p:ph type="title"/>
          </p:nvPr>
        </p:nvSpPr>
        <p:spPr/>
        <p:txBody>
          <a:bodyPr/>
          <a:lstStyle/>
          <a:p>
            <a:r>
              <a:rPr lang="en-US" dirty="0"/>
              <a:t>Management by exception </a:t>
            </a:r>
          </a:p>
        </p:txBody>
      </p:sp>
      <p:sp>
        <p:nvSpPr>
          <p:cNvPr id="3" name="Content Placeholder 2">
            <a:extLst>
              <a:ext uri="{FF2B5EF4-FFF2-40B4-BE49-F238E27FC236}">
                <a16:creationId xmlns:a16="http://schemas.microsoft.com/office/drawing/2014/main" id="{D3748C88-DE92-CF5C-3EE1-44CA902BB0D8}"/>
              </a:ext>
            </a:extLst>
          </p:cNvPr>
          <p:cNvSpPr>
            <a:spLocks noGrp="1"/>
          </p:cNvSpPr>
          <p:nvPr>
            <p:ph idx="1"/>
          </p:nvPr>
        </p:nvSpPr>
        <p:spPr>
          <a:xfrm>
            <a:off x="157315" y="1825625"/>
            <a:ext cx="11857703" cy="4929136"/>
          </a:xfrm>
        </p:spPr>
        <p:txBody>
          <a:bodyPr>
            <a:normAutofit lnSpcReduction="10000"/>
          </a:bodyPr>
          <a:lstStyle/>
          <a:p>
            <a:r>
              <a:rPr lang="en-US" b="0" i="0" dirty="0">
                <a:solidFill>
                  <a:srgbClr val="202124"/>
                </a:solidFill>
                <a:effectLst/>
                <a:latin typeface="arial" panose="020B0604020202020204" pitchFamily="34" charset="0"/>
              </a:rPr>
              <a:t>Management by exception (MBE) is </a:t>
            </a:r>
            <a:r>
              <a:rPr lang="en-US" b="1" i="0" dirty="0">
                <a:solidFill>
                  <a:srgbClr val="202124"/>
                </a:solidFill>
                <a:effectLst/>
                <a:latin typeface="arial" panose="020B0604020202020204" pitchFamily="34" charset="0"/>
              </a:rPr>
              <a:t>a style of business management that focuses on identifying and handling cases that deviate from the norm</a:t>
            </a:r>
            <a:r>
              <a:rPr lang="en-US" b="0" i="0" dirty="0">
                <a:solidFill>
                  <a:srgbClr val="202124"/>
                </a:solidFill>
                <a:effectLst/>
                <a:latin typeface="arial" panose="020B0604020202020204" pitchFamily="34" charset="0"/>
              </a:rPr>
              <a:t>, recommended as best practice by the project management method. Management by exception has both a general business application and a business intelligence application.</a:t>
            </a:r>
          </a:p>
          <a:p>
            <a:r>
              <a:rPr lang="en-US" b="0" i="0" dirty="0">
                <a:solidFill>
                  <a:srgbClr val="202124"/>
                </a:solidFill>
                <a:effectLst/>
                <a:latin typeface="arial" panose="020B0604020202020204" pitchFamily="34" charset="0"/>
              </a:rPr>
              <a:t>Management by exception' is an important principle of control, which propagates that only significant deviations which goes beyond the permissible limit should be brought to the notice of management, as an attempt to control everything, results in controlling nothing.</a:t>
            </a:r>
          </a:p>
          <a:p>
            <a:r>
              <a:rPr lang="en-US" b="0" i="0" dirty="0">
                <a:solidFill>
                  <a:srgbClr val="546173"/>
                </a:solidFill>
                <a:effectLst/>
                <a:latin typeface="nunito sans" pitchFamily="2" charset="0"/>
              </a:rPr>
              <a:t>Management by exception (MBE) is a management strategy in which managers will only step in when there are significant deviations from planned outcomes. These can be either operational or financial outcomes.</a:t>
            </a:r>
            <a:endParaRPr lang="en-US" dirty="0"/>
          </a:p>
        </p:txBody>
      </p:sp>
    </p:spTree>
    <p:extLst>
      <p:ext uri="{BB962C8B-B14F-4D97-AF65-F5344CB8AC3E}">
        <p14:creationId xmlns:p14="http://schemas.microsoft.com/office/powerpoint/2010/main" val="1890539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C53B-E30A-8BD8-4BBF-79135F79D63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D8C7DE6F-B54B-0BD5-BFE5-7058030B9375}"/>
              </a:ext>
            </a:extLst>
          </p:cNvPr>
          <p:cNvPicPr>
            <a:picLocks noGrp="1" noChangeAspect="1"/>
          </p:cNvPicPr>
          <p:nvPr>
            <p:ph idx="1"/>
          </p:nvPr>
        </p:nvPicPr>
        <p:blipFill rotWithShape="1">
          <a:blip r:embed="rId2"/>
          <a:srcRect t="8208" r="77454" b="65807"/>
          <a:stretch/>
        </p:blipFill>
        <p:spPr bwMode="auto">
          <a:xfrm>
            <a:off x="304801" y="108156"/>
            <a:ext cx="11680722" cy="669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92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F0B61-ED63-4C0D-A940-BF9A2F0ABAA3}"/>
              </a:ext>
            </a:extLst>
          </p:cNvPr>
          <p:cNvSpPr>
            <a:spLocks noGrp="1"/>
          </p:cNvSpPr>
          <p:nvPr>
            <p:ph idx="4294967295"/>
          </p:nvPr>
        </p:nvSpPr>
        <p:spPr>
          <a:xfrm>
            <a:off x="369651" y="204282"/>
            <a:ext cx="11439762" cy="6575932"/>
          </a:xfrm>
        </p:spPr>
        <p:txBody>
          <a:bodyPr>
            <a:normAutofit fontScale="70000" lnSpcReduction="20000"/>
          </a:bodyPr>
          <a:lstStyle/>
          <a:p>
            <a:pPr marL="0" indent="0" algn="just">
              <a:buNone/>
            </a:pPr>
            <a:r>
              <a:rPr lang="en-US" b="1" dirty="0"/>
              <a:t>1 Setting of Objectives or Norms </a:t>
            </a:r>
            <a:r>
              <a:rPr lang="en-US" dirty="0"/>
              <a:t>– The process of management by exception starts with setting up of the standard norms of the business.</a:t>
            </a:r>
          </a:p>
          <a:p>
            <a:pPr marL="0" indent="0" algn="just">
              <a:buNone/>
            </a:pPr>
            <a:r>
              <a:rPr lang="en-US" b="1" dirty="0"/>
              <a:t>2. Assessing the performance and comparing it with the norm </a:t>
            </a:r>
            <a:r>
              <a:rPr lang="en-US" dirty="0"/>
              <a:t>– Once the norms have been set up, in the next step, the management needs to use the technique of management by exception. The reason is that, it is the most vital part of the process as it compares and assesses whether the actual performance of the business is matching with the set of norms or not. It is done by the management of the business to identify the area of deviations so that the measures are taken by the business itself to deal with that deviation.</a:t>
            </a:r>
          </a:p>
          <a:p>
            <a:pPr marL="0" indent="0" algn="just">
              <a:buNone/>
            </a:pPr>
            <a:r>
              <a:rPr lang="en-US" dirty="0"/>
              <a:t>In this step, monitoring of the relevant data is also done by the management. The process of monitoring depends upon the nature of the business like how big your company is and what type of data is monitored by the business.</a:t>
            </a:r>
          </a:p>
          <a:p>
            <a:pPr marL="0" indent="0" algn="just">
              <a:buNone/>
            </a:pPr>
            <a:r>
              <a:rPr lang="en-US" b="1" dirty="0"/>
              <a:t>3. Comparison </a:t>
            </a:r>
            <a:r>
              <a:rPr lang="en-US" dirty="0"/>
              <a:t>– After the assessment, compare the actual result with the standards.</a:t>
            </a:r>
          </a:p>
          <a:p>
            <a:pPr marL="0" indent="0" algn="just">
              <a:buNone/>
            </a:pPr>
            <a:r>
              <a:rPr lang="en-US" b="1" dirty="0"/>
              <a:t>4. Analyzing the Deviation </a:t>
            </a:r>
            <a:r>
              <a:rPr lang="en-US" dirty="0"/>
              <a:t>- After the comparison of the performance and data, we get two possible outcomes:</a:t>
            </a:r>
          </a:p>
          <a:p>
            <a:pPr algn="just"/>
            <a:r>
              <a:rPr lang="en-US" dirty="0"/>
              <a:t>No significant Deviation – It means the deviation is very minor which may not affect the objective of the business. Therefore, the company cannot take any action against this deviation.</a:t>
            </a:r>
          </a:p>
          <a:p>
            <a:pPr algn="just"/>
            <a:r>
              <a:rPr lang="en-US" dirty="0"/>
              <a:t>Significant deviation – It means the deviation is major in nature and the manager has to bring the deviation in the attention of high-level management. As a result, the management of the company will be able to respond against this deviation.</a:t>
            </a:r>
          </a:p>
          <a:p>
            <a:pPr marL="0" indent="0" algn="just">
              <a:buNone/>
            </a:pPr>
            <a:r>
              <a:rPr lang="en-US" b="1" dirty="0"/>
              <a:t>5. Solving the Exception </a:t>
            </a:r>
            <a:r>
              <a:rPr lang="en-US" dirty="0"/>
              <a:t>– After analyzing the deviation, it becomes the responsibility of the management to deal with that deviation. Before taking appropriate action to solve the deviation, first understand what the reason behind the deviation is. As a manager, you need to know about the root cause of the deviation so that the correct action is taken based on those factors which can help in solving the deviation immediately.</a:t>
            </a:r>
          </a:p>
        </p:txBody>
      </p:sp>
    </p:spTree>
    <p:extLst>
      <p:ext uri="{BB962C8B-B14F-4D97-AF65-F5344CB8AC3E}">
        <p14:creationId xmlns:p14="http://schemas.microsoft.com/office/powerpoint/2010/main" val="4216330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F384-8583-DBB4-CB64-E0655DD42F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D131CE-ABA0-AD7E-E087-E100474DB525}"/>
              </a:ext>
            </a:extLst>
          </p:cNvPr>
          <p:cNvSpPr>
            <a:spLocks noGrp="1"/>
          </p:cNvSpPr>
          <p:nvPr>
            <p:ph idx="1"/>
          </p:nvPr>
        </p:nvSpPr>
        <p:spPr/>
        <p:txBody>
          <a:bodyPr/>
          <a:lstStyle/>
          <a:p>
            <a:pPr algn="l"/>
            <a:r>
              <a:rPr lang="en-US" b="1" i="0" dirty="0">
                <a:solidFill>
                  <a:srgbClr val="202124"/>
                </a:solidFill>
                <a:effectLst/>
                <a:latin typeface="arial" panose="020B0604020202020204" pitchFamily="34" charset="0"/>
              </a:rPr>
              <a:t>Advantages of MBE</a:t>
            </a:r>
            <a:endParaRPr lang="en-US" b="0" i="0" dirty="0">
              <a:solidFill>
                <a:srgbClr val="202124"/>
              </a:solidFill>
              <a:effectLst/>
              <a:latin typeface="arial" panose="020B0604020202020204" pitchFamily="34" charset="0"/>
            </a:endParaRPr>
          </a:p>
          <a:p>
            <a:pPr marL="0" indent="0" algn="l">
              <a:buNone/>
            </a:pPr>
            <a:r>
              <a:rPr lang="en-US" b="0" i="0" dirty="0">
                <a:solidFill>
                  <a:srgbClr val="202124"/>
                </a:solidFill>
                <a:effectLst/>
                <a:latin typeface="arial" panose="020B0604020202020204" pitchFamily="34" charset="0"/>
              </a:rPr>
              <a:t>Management by exception provides the following benefits:</a:t>
            </a:r>
          </a:p>
          <a:p>
            <a:pPr algn="l">
              <a:buFont typeface="Arial" panose="020B0604020202020204" pitchFamily="34" charset="0"/>
              <a:buChar char="•"/>
            </a:pPr>
            <a:r>
              <a:rPr lang="en-US" b="0" i="0" dirty="0">
                <a:solidFill>
                  <a:srgbClr val="202124"/>
                </a:solidFill>
                <a:effectLst/>
                <a:latin typeface="arial" panose="020B0604020202020204" pitchFamily="34" charset="0"/>
              </a:rPr>
              <a:t>It saves the time of managers because they deal only with exceptional matters. ...</a:t>
            </a:r>
          </a:p>
          <a:p>
            <a:pPr algn="l">
              <a:buFont typeface="Arial" panose="020B0604020202020204" pitchFamily="34" charset="0"/>
              <a:buChar char="•"/>
            </a:pPr>
            <a:r>
              <a:rPr lang="en-US" b="0" i="0" dirty="0">
                <a:solidFill>
                  <a:srgbClr val="202124"/>
                </a:solidFill>
                <a:effectLst/>
                <a:latin typeface="arial" panose="020B0604020202020204" pitchFamily="34" charset="0"/>
              </a:rPr>
              <a:t>It focuses managerial attention on major problems. ...</a:t>
            </a:r>
          </a:p>
          <a:p>
            <a:pPr algn="l">
              <a:buFont typeface="Arial" panose="020B0604020202020204" pitchFamily="34" charset="0"/>
              <a:buChar char="•"/>
            </a:pPr>
            <a:r>
              <a:rPr lang="en-US" b="0" i="0" dirty="0">
                <a:solidFill>
                  <a:srgbClr val="202124"/>
                </a:solidFill>
                <a:effectLst/>
                <a:latin typeface="arial" panose="020B0604020202020204" pitchFamily="34" charset="0"/>
              </a:rPr>
              <a:t>It facilitates delegation of authority. ...</a:t>
            </a:r>
          </a:p>
          <a:p>
            <a:pPr algn="l">
              <a:buFont typeface="Arial" panose="020B0604020202020204" pitchFamily="34" charset="0"/>
              <a:buChar char="•"/>
            </a:pPr>
            <a:r>
              <a:rPr lang="en-US" b="0" i="0" dirty="0">
                <a:solidFill>
                  <a:srgbClr val="202124"/>
                </a:solidFill>
                <a:effectLst/>
                <a:latin typeface="arial" panose="020B0604020202020204" pitchFamily="34" charset="0"/>
              </a:rPr>
              <a:t>It is a technique of separating important information from unimportant one.</a:t>
            </a:r>
          </a:p>
          <a:p>
            <a:endParaRPr lang="en-US" dirty="0"/>
          </a:p>
        </p:txBody>
      </p:sp>
    </p:spTree>
    <p:extLst>
      <p:ext uri="{BB962C8B-B14F-4D97-AF65-F5344CB8AC3E}">
        <p14:creationId xmlns:p14="http://schemas.microsoft.com/office/powerpoint/2010/main" val="3574509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00B9-0781-DDB8-3BF7-8920678B78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2C1D78-CFEF-66DD-A69F-49CF5A9D887F}"/>
              </a:ext>
            </a:extLst>
          </p:cNvPr>
          <p:cNvSpPr>
            <a:spLocks noGrp="1"/>
          </p:cNvSpPr>
          <p:nvPr>
            <p:ph idx="1"/>
          </p:nvPr>
        </p:nvSpPr>
        <p:spPr/>
        <p:txBody>
          <a:bodyPr/>
          <a:lstStyle/>
          <a:p>
            <a:pPr marL="0" indent="0" algn="l">
              <a:buNone/>
            </a:pPr>
            <a:r>
              <a:rPr lang="en-US" b="1" i="0" dirty="0">
                <a:solidFill>
                  <a:srgbClr val="222222"/>
                </a:solidFill>
                <a:effectLst/>
                <a:latin typeface="Aspira Webfont"/>
              </a:rPr>
              <a:t>Disadvantages of management by exception:</a:t>
            </a:r>
            <a:endParaRPr lang="en-US" b="0" i="0" dirty="0">
              <a:solidFill>
                <a:srgbClr val="222222"/>
              </a:solidFill>
              <a:effectLst/>
              <a:latin typeface="Aspira Webfont"/>
            </a:endParaRPr>
          </a:p>
          <a:p>
            <a:pPr algn="l">
              <a:buFont typeface="Arial" panose="020B0604020202020204" pitchFamily="34" charset="0"/>
              <a:buChar char="•"/>
            </a:pPr>
            <a:r>
              <a:rPr lang="en-US" b="0" i="0" dirty="0">
                <a:solidFill>
                  <a:srgbClr val="222222"/>
                </a:solidFill>
                <a:effectLst/>
                <a:latin typeface="Aspira Webfont"/>
              </a:rPr>
              <a:t>Following management by exception increases the workload of subordinates.</a:t>
            </a:r>
          </a:p>
          <a:p>
            <a:pPr algn="l">
              <a:buFont typeface="Arial" panose="020B0604020202020204" pitchFamily="34" charset="0"/>
              <a:buChar char="•"/>
            </a:pPr>
            <a:r>
              <a:rPr lang="en-US" b="0" i="0" dirty="0">
                <a:solidFill>
                  <a:srgbClr val="222222"/>
                </a:solidFill>
                <a:effectLst/>
                <a:latin typeface="Aspira Webfont"/>
              </a:rPr>
              <a:t>It is difficult to differentiate between the exceptional and non-exceptional areas of the organization.</a:t>
            </a:r>
          </a:p>
          <a:p>
            <a:pPr algn="l">
              <a:buFont typeface="Arial" panose="020B0604020202020204" pitchFamily="34" charset="0"/>
              <a:buChar char="•"/>
            </a:pPr>
            <a:r>
              <a:rPr lang="en-US" b="0" i="0" dirty="0">
                <a:solidFill>
                  <a:srgbClr val="222222"/>
                </a:solidFill>
                <a:effectLst/>
                <a:latin typeface="Aspira Webfont"/>
              </a:rPr>
              <a:t>It requires continuous observing and reporting to the management.</a:t>
            </a:r>
          </a:p>
          <a:p>
            <a:pPr algn="l">
              <a:buFont typeface="Arial" panose="020B0604020202020204" pitchFamily="34" charset="0"/>
              <a:buChar char="•"/>
            </a:pPr>
            <a:r>
              <a:rPr lang="en-US" b="0" i="0" dirty="0">
                <a:solidFill>
                  <a:srgbClr val="222222"/>
                </a:solidFill>
                <a:effectLst/>
                <a:latin typeface="Aspira Webfont"/>
              </a:rPr>
              <a:t>There can be a deviation due to human behavior. Such deviation is difficult to identify and correct.</a:t>
            </a:r>
          </a:p>
          <a:p>
            <a:endParaRPr lang="en-US" dirty="0"/>
          </a:p>
        </p:txBody>
      </p:sp>
    </p:spTree>
    <p:extLst>
      <p:ext uri="{BB962C8B-B14F-4D97-AF65-F5344CB8AC3E}">
        <p14:creationId xmlns:p14="http://schemas.microsoft.com/office/powerpoint/2010/main" val="1551789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6EAA-F9E3-929D-B18D-5680A1D035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DB18D6-EA2F-C6D1-DBF7-6DA47F8AB24F}"/>
              </a:ext>
            </a:extLst>
          </p:cNvPr>
          <p:cNvSpPr>
            <a:spLocks noGrp="1"/>
          </p:cNvSpPr>
          <p:nvPr>
            <p:ph idx="1"/>
          </p:nvPr>
        </p:nvSpPr>
        <p:spPr/>
        <p:txBody>
          <a:bodyPr/>
          <a:lstStyle/>
          <a:p>
            <a:pPr algn="l"/>
            <a:r>
              <a:rPr lang="en-US" b="1" i="0" dirty="0">
                <a:solidFill>
                  <a:srgbClr val="222222"/>
                </a:solidFill>
                <a:effectLst/>
                <a:latin typeface="Aspira Webfont"/>
              </a:rPr>
              <a:t>Applications of management by exception:</a:t>
            </a:r>
            <a:endParaRPr lang="en-US" b="0" i="0" dirty="0">
              <a:solidFill>
                <a:srgbClr val="222222"/>
              </a:solidFill>
              <a:effectLst/>
              <a:latin typeface="Aspira Webfont"/>
            </a:endParaRPr>
          </a:p>
          <a:p>
            <a:pPr algn="l">
              <a:buFont typeface="Arial" panose="020B0604020202020204" pitchFamily="34" charset="0"/>
              <a:buChar char="•"/>
            </a:pPr>
            <a:r>
              <a:rPr lang="en-US" b="0" i="0" dirty="0">
                <a:solidFill>
                  <a:srgbClr val="222222"/>
                </a:solidFill>
                <a:effectLst/>
                <a:latin typeface="Aspira Webfont"/>
              </a:rPr>
              <a:t>Management by exception is applied in large organizations where the delegation of authority is possible.</a:t>
            </a:r>
          </a:p>
          <a:p>
            <a:pPr algn="l">
              <a:buFont typeface="Arial" panose="020B0604020202020204" pitchFamily="34" charset="0"/>
              <a:buChar char="•"/>
            </a:pPr>
            <a:r>
              <a:rPr lang="en-US" b="0" i="0" dirty="0">
                <a:solidFill>
                  <a:srgbClr val="222222"/>
                </a:solidFill>
                <a:effectLst/>
                <a:latin typeface="Aspira Webfont"/>
              </a:rPr>
              <a:t>Management by exception is applied for identifying the reason for the deviation of performance from the set standards.</a:t>
            </a:r>
          </a:p>
          <a:p>
            <a:pPr algn="l">
              <a:buFont typeface="Arial" panose="020B0604020202020204" pitchFamily="34" charset="0"/>
              <a:buChar char="•"/>
            </a:pPr>
            <a:r>
              <a:rPr lang="en-US" b="0" i="0">
                <a:solidFill>
                  <a:srgbClr val="222222"/>
                </a:solidFill>
                <a:effectLst/>
                <a:latin typeface="Aspira Webfont"/>
              </a:rPr>
              <a:t>The technique of management by exception is useful for the management in taking decisions for long term survival and future growth of the organization.</a:t>
            </a:r>
          </a:p>
        </p:txBody>
      </p:sp>
    </p:spTree>
    <p:extLst>
      <p:ext uri="{BB962C8B-B14F-4D97-AF65-F5344CB8AC3E}">
        <p14:creationId xmlns:p14="http://schemas.microsoft.com/office/powerpoint/2010/main" val="2859841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E6CF-8683-2965-7E97-ED3A79552D21}"/>
              </a:ext>
            </a:extLst>
          </p:cNvPr>
          <p:cNvSpPr>
            <a:spLocks noGrp="1"/>
          </p:cNvSpPr>
          <p:nvPr>
            <p:ph type="title"/>
          </p:nvPr>
        </p:nvSpPr>
        <p:spPr/>
        <p:txBody>
          <a:bodyPr/>
          <a:lstStyle/>
          <a:p>
            <a:r>
              <a:rPr lang="en-US" dirty="0"/>
              <a:t>Contemporary issue of leadership in Nepali Organizations</a:t>
            </a:r>
          </a:p>
        </p:txBody>
      </p:sp>
      <p:sp>
        <p:nvSpPr>
          <p:cNvPr id="3" name="Content Placeholder 2">
            <a:extLst>
              <a:ext uri="{FF2B5EF4-FFF2-40B4-BE49-F238E27FC236}">
                <a16:creationId xmlns:a16="http://schemas.microsoft.com/office/drawing/2014/main" id="{6DB1A6C8-D57C-ECA1-FED0-ED9CAA0A8E94}"/>
              </a:ext>
            </a:extLst>
          </p:cNvPr>
          <p:cNvSpPr>
            <a:spLocks noGrp="1"/>
          </p:cNvSpPr>
          <p:nvPr>
            <p:ph idx="1"/>
          </p:nvPr>
        </p:nvSpPr>
        <p:spPr/>
        <p:txBody>
          <a:bodyPr/>
          <a:lstStyle/>
          <a:p>
            <a:r>
              <a:rPr lang="en-US" dirty="0"/>
              <a:t>Emotional Intelligence and Leadership</a:t>
            </a:r>
          </a:p>
          <a:p>
            <a:r>
              <a:rPr lang="en-US" dirty="0"/>
              <a:t>Moral Leadership</a:t>
            </a:r>
          </a:p>
          <a:p>
            <a:r>
              <a:rPr lang="en-US" dirty="0"/>
              <a:t>Team Leadership</a:t>
            </a:r>
          </a:p>
          <a:p>
            <a:r>
              <a:rPr lang="en-US" dirty="0"/>
              <a:t>Cross-Culture Leadership</a:t>
            </a:r>
          </a:p>
          <a:p>
            <a:r>
              <a:rPr lang="en-US" dirty="0"/>
              <a:t>Mutual Influence</a:t>
            </a:r>
          </a:p>
        </p:txBody>
      </p:sp>
    </p:spTree>
    <p:extLst>
      <p:ext uri="{BB962C8B-B14F-4D97-AF65-F5344CB8AC3E}">
        <p14:creationId xmlns:p14="http://schemas.microsoft.com/office/powerpoint/2010/main" val="1856063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6A85-F9F7-777E-D0C4-AA44D460A52B}"/>
              </a:ext>
            </a:extLst>
          </p:cNvPr>
          <p:cNvSpPr>
            <a:spLocks noGrp="1"/>
          </p:cNvSpPr>
          <p:nvPr>
            <p:ph type="title"/>
          </p:nvPr>
        </p:nvSpPr>
        <p:spPr>
          <a:xfrm>
            <a:off x="838200" y="365126"/>
            <a:ext cx="10515600" cy="31591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08368701-1039-9460-E6AB-5B64A8373DD9}"/>
              </a:ext>
            </a:extLst>
          </p:cNvPr>
          <p:cNvSpPr>
            <a:spLocks noGrp="1"/>
          </p:cNvSpPr>
          <p:nvPr>
            <p:ph idx="1"/>
          </p:nvPr>
        </p:nvSpPr>
        <p:spPr>
          <a:xfrm>
            <a:off x="838200" y="924232"/>
            <a:ext cx="10515600" cy="5252731"/>
          </a:xfrm>
        </p:spPr>
        <p:txBody>
          <a:bodyPr>
            <a:normAutofit/>
          </a:bodyPr>
          <a:lstStyle/>
          <a:p>
            <a:r>
              <a:rPr lang="en-US" b="1" dirty="0"/>
              <a:t>Emotional intelligence and leadership</a:t>
            </a:r>
          </a:p>
          <a:p>
            <a:pPr marL="0" indent="0">
              <a:buNone/>
            </a:pPr>
            <a:r>
              <a:rPr lang="en-US" dirty="0"/>
              <a:t>The emotional intelligence is concerned with self awareness, self management, self motivation, social skill, sympathy etc. Recent evidence suggest that emotional intelligence is positively related to job performance. It is essential element in leadership effectiveness.</a:t>
            </a:r>
          </a:p>
          <a:p>
            <a:r>
              <a:rPr lang="en-US" dirty="0"/>
              <a:t>   </a:t>
            </a:r>
            <a:r>
              <a:rPr lang="en-US" b="1" dirty="0"/>
              <a:t>Moral leadership</a:t>
            </a:r>
          </a:p>
          <a:p>
            <a:pPr marL="0" indent="0">
              <a:buNone/>
            </a:pPr>
            <a:r>
              <a:rPr lang="en-US" dirty="0"/>
              <a:t>This issue is consideration of ethical implication power showing in leadership. The moral content of goals need to be considered for judging leadership effectiveness. Honesty and integrity are important in leadership. The issue of ethical leadership is getting important.</a:t>
            </a:r>
          </a:p>
        </p:txBody>
      </p:sp>
    </p:spTree>
    <p:extLst>
      <p:ext uri="{BB962C8B-B14F-4D97-AF65-F5344CB8AC3E}">
        <p14:creationId xmlns:p14="http://schemas.microsoft.com/office/powerpoint/2010/main" val="1765122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DF94-D963-AA4E-279F-048AAE8B4BCA}"/>
              </a:ext>
            </a:extLst>
          </p:cNvPr>
          <p:cNvSpPr>
            <a:spLocks noGrp="1"/>
          </p:cNvSpPr>
          <p:nvPr>
            <p:ph type="title"/>
          </p:nvPr>
        </p:nvSpPr>
        <p:spPr>
          <a:xfrm>
            <a:off x="838200" y="1"/>
            <a:ext cx="10515600" cy="619431"/>
          </a:xfrm>
        </p:spPr>
        <p:txBody>
          <a:bodyPr>
            <a:normAutofit fontScale="90000"/>
          </a:bodyPr>
          <a:lstStyle/>
          <a:p>
            <a:r>
              <a:rPr lang="en-US" dirty="0"/>
              <a:t>Need</a:t>
            </a:r>
          </a:p>
        </p:txBody>
      </p:sp>
      <p:pic>
        <p:nvPicPr>
          <p:cNvPr id="5" name="Content Placeholder 4">
            <a:extLst>
              <a:ext uri="{FF2B5EF4-FFF2-40B4-BE49-F238E27FC236}">
                <a16:creationId xmlns:a16="http://schemas.microsoft.com/office/drawing/2014/main" id="{06FFFEC5-950F-0E84-7D48-8764B978A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419" y="495307"/>
            <a:ext cx="11159732" cy="5652159"/>
          </a:xfrm>
        </p:spPr>
      </p:pic>
    </p:spTree>
    <p:extLst>
      <p:ext uri="{BB962C8B-B14F-4D97-AF65-F5344CB8AC3E}">
        <p14:creationId xmlns:p14="http://schemas.microsoft.com/office/powerpoint/2010/main" val="264691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B330-B83E-2407-E9BD-F552EEEC73FA}"/>
              </a:ext>
            </a:extLst>
          </p:cNvPr>
          <p:cNvSpPr>
            <a:spLocks noGrp="1"/>
          </p:cNvSpPr>
          <p:nvPr>
            <p:ph type="title"/>
          </p:nvPr>
        </p:nvSpPr>
        <p:spPr>
          <a:xfrm>
            <a:off x="838200" y="365126"/>
            <a:ext cx="10515600" cy="421456"/>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A7FB7067-91B9-70AF-9A32-F0E440C062C4}"/>
              </a:ext>
            </a:extLst>
          </p:cNvPr>
          <p:cNvSpPr>
            <a:spLocks noGrp="1"/>
          </p:cNvSpPr>
          <p:nvPr>
            <p:ph idx="1"/>
          </p:nvPr>
        </p:nvSpPr>
        <p:spPr>
          <a:xfrm>
            <a:off x="838200" y="934065"/>
            <a:ext cx="10515600" cy="5242898"/>
          </a:xfrm>
        </p:spPr>
        <p:txBody>
          <a:bodyPr>
            <a:normAutofit fontScale="92500"/>
          </a:bodyPr>
          <a:lstStyle/>
          <a:p>
            <a:pPr marL="0" indent="0">
              <a:buNone/>
            </a:pPr>
            <a:r>
              <a:rPr lang="en-US" b="1" dirty="0"/>
              <a:t>Team Leadership</a:t>
            </a:r>
          </a:p>
          <a:p>
            <a:pPr marL="0" indent="0">
              <a:buNone/>
            </a:pPr>
            <a:r>
              <a:rPr lang="en-US" dirty="0"/>
              <a:t>This issue is concerned with the challenges of being an effective team leader. Teams are growing popularity. Leadership is increasingly taking place within a team context. Team leaders need to manage stakeholders and facilitates the team process. The team leader performs the role of liaison with stakeholder, troubleshooter, conflict manager, coach, etc.</a:t>
            </a:r>
          </a:p>
          <a:p>
            <a:pPr marL="0" indent="0">
              <a:buNone/>
            </a:pPr>
            <a:r>
              <a:rPr lang="en-US" b="1" dirty="0"/>
              <a:t>Cross culture leadership</a:t>
            </a:r>
          </a:p>
          <a:p>
            <a:pPr marL="0" indent="0">
              <a:buNone/>
            </a:pPr>
            <a:r>
              <a:rPr lang="en-US" dirty="0"/>
              <a:t>This issue focus that culture is an important situational factor determining leadership style. Leaders are constrained by the expectation of culture condition of their followers. They cannot choose their own style without considering cultural value of others. Most leadership theories ae develop in western European countries.it is the reason that they have cultural biasness. They need to be adjusted to suit national culture.</a:t>
            </a:r>
          </a:p>
          <a:p>
            <a:endParaRPr lang="en-US" dirty="0"/>
          </a:p>
        </p:txBody>
      </p:sp>
    </p:spTree>
    <p:extLst>
      <p:ext uri="{BB962C8B-B14F-4D97-AF65-F5344CB8AC3E}">
        <p14:creationId xmlns:p14="http://schemas.microsoft.com/office/powerpoint/2010/main" val="76181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25FE-A644-2C92-EE39-77373EB825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5F8D9D-ACAD-6991-FA7A-5867B6CC94D8}"/>
              </a:ext>
            </a:extLst>
          </p:cNvPr>
          <p:cNvSpPr>
            <a:spLocks noGrp="1"/>
          </p:cNvSpPr>
          <p:nvPr>
            <p:ph idx="1"/>
          </p:nvPr>
        </p:nvSpPr>
        <p:spPr/>
        <p:txBody>
          <a:bodyPr/>
          <a:lstStyle/>
          <a:p>
            <a:r>
              <a:rPr lang="en-US" b="1" dirty="0"/>
              <a:t>Mutual influence</a:t>
            </a:r>
          </a:p>
          <a:p>
            <a:pPr marL="0" indent="0">
              <a:buNone/>
            </a:pPr>
            <a:r>
              <a:rPr lang="en-US" dirty="0"/>
              <a:t>This issue consider that nature influence on behavior of the leader and followers shows the leadership effectiveness. Leader and followers interact with one another. Leader influence followers and followers also influence leader. It implies mutual influence.</a:t>
            </a:r>
          </a:p>
          <a:p>
            <a:endParaRPr lang="en-US" dirty="0"/>
          </a:p>
        </p:txBody>
      </p:sp>
    </p:spTree>
    <p:extLst>
      <p:ext uri="{BB962C8B-B14F-4D97-AF65-F5344CB8AC3E}">
        <p14:creationId xmlns:p14="http://schemas.microsoft.com/office/powerpoint/2010/main" val="1496377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E8EB-BA73-8A8E-725E-4EAE1A161F7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8EB9AC-4DC5-5974-89FA-56C3F86FFC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91" t="18075" r="768" b="14764"/>
          <a:stretch/>
        </p:blipFill>
        <p:spPr>
          <a:xfrm rot="5400000">
            <a:off x="58326" y="364459"/>
            <a:ext cx="7758983" cy="7030066"/>
          </a:xfrm>
        </p:spPr>
      </p:pic>
    </p:spTree>
    <p:extLst>
      <p:ext uri="{BB962C8B-B14F-4D97-AF65-F5344CB8AC3E}">
        <p14:creationId xmlns:p14="http://schemas.microsoft.com/office/powerpoint/2010/main" val="4187234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903C-7D46-D0E1-1142-D2D4CE73B4FF}"/>
              </a:ext>
            </a:extLst>
          </p:cNvPr>
          <p:cNvSpPr>
            <a:spLocks noGrp="1"/>
          </p:cNvSpPr>
          <p:nvPr>
            <p:ph type="title"/>
          </p:nvPr>
        </p:nvSpPr>
        <p:spPr/>
        <p:txBody>
          <a:bodyPr/>
          <a:lstStyle/>
          <a:p>
            <a:r>
              <a:rPr lang="en-US" dirty="0"/>
              <a:t>Case study</a:t>
            </a:r>
            <a:br>
              <a:rPr lang="en-US" dirty="0"/>
            </a:br>
            <a:r>
              <a:rPr lang="en-US" dirty="0"/>
              <a:t>tomorrow class discussion </a:t>
            </a:r>
          </a:p>
        </p:txBody>
      </p:sp>
      <p:sp>
        <p:nvSpPr>
          <p:cNvPr id="3" name="Content Placeholder 2">
            <a:extLst>
              <a:ext uri="{FF2B5EF4-FFF2-40B4-BE49-F238E27FC236}">
                <a16:creationId xmlns:a16="http://schemas.microsoft.com/office/drawing/2014/main" id="{4B25130E-B4CE-CF35-DF84-59BB2C0CF818}"/>
              </a:ext>
            </a:extLst>
          </p:cNvPr>
          <p:cNvSpPr>
            <a:spLocks noGrp="1"/>
          </p:cNvSpPr>
          <p:nvPr>
            <p:ph idx="1"/>
          </p:nvPr>
        </p:nvSpPr>
        <p:spPr/>
        <p:txBody>
          <a:bodyPr/>
          <a:lstStyle/>
          <a:p>
            <a:r>
              <a:rPr lang="en-US" dirty="0">
                <a:hlinkClick r:id="rId2"/>
              </a:rPr>
              <a:t>https://www.studocu.com/ph/document/aklan-state-university/business-administration/case-study-3-management-and-motivation/11874274</a:t>
            </a:r>
            <a:endParaRPr lang="en-US" dirty="0"/>
          </a:p>
          <a:p>
            <a:endParaRPr lang="en-US" dirty="0"/>
          </a:p>
          <a:p>
            <a:r>
              <a:rPr lang="en-US" dirty="0">
                <a:hlinkClick r:id="rId3"/>
              </a:rPr>
              <a:t>https://www.studocu.com/ph/document/aklan-state-university/business-administration/case-study-1-leadership-and-management/11874273</a:t>
            </a:r>
            <a:endParaRPr lang="en-US" dirty="0"/>
          </a:p>
          <a:p>
            <a:endParaRPr lang="en-US" dirty="0"/>
          </a:p>
        </p:txBody>
      </p:sp>
    </p:spTree>
    <p:extLst>
      <p:ext uri="{BB962C8B-B14F-4D97-AF65-F5344CB8AC3E}">
        <p14:creationId xmlns:p14="http://schemas.microsoft.com/office/powerpoint/2010/main" val="247638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E851-B164-CDE6-36C7-5516E0F13912}"/>
              </a:ext>
            </a:extLst>
          </p:cNvPr>
          <p:cNvSpPr>
            <a:spLocks noGrp="1"/>
          </p:cNvSpPr>
          <p:nvPr>
            <p:ph type="title"/>
          </p:nvPr>
        </p:nvSpPr>
        <p:spPr>
          <a:xfrm>
            <a:off x="2706329" y="434046"/>
            <a:ext cx="12105660" cy="1758088"/>
          </a:xfrm>
        </p:spPr>
        <p:txBody>
          <a:bodyPr/>
          <a:lstStyle/>
          <a:p>
            <a:endParaRPr lang="en-US" dirty="0"/>
          </a:p>
        </p:txBody>
      </p:sp>
      <p:pic>
        <p:nvPicPr>
          <p:cNvPr id="8" name="Content Placeholder 7">
            <a:extLst>
              <a:ext uri="{FF2B5EF4-FFF2-40B4-BE49-F238E27FC236}">
                <a16:creationId xmlns:a16="http://schemas.microsoft.com/office/drawing/2014/main" id="{A6F43EA0-FAF3-6F66-19F2-17FAABEADA14}"/>
              </a:ext>
            </a:extLst>
          </p:cNvPr>
          <p:cNvPicPr>
            <a:picLocks noGrp="1" noChangeAspect="1"/>
          </p:cNvPicPr>
          <p:nvPr>
            <p:ph idx="1"/>
          </p:nvPr>
        </p:nvPicPr>
        <p:blipFill rotWithShape="1">
          <a:blip r:embed="rId2"/>
          <a:srcRect l="59424" t="21873" r="4974" b="38569"/>
          <a:stretch/>
        </p:blipFill>
        <p:spPr bwMode="auto">
          <a:xfrm>
            <a:off x="209336" y="335629"/>
            <a:ext cx="5984986" cy="6254022"/>
          </a:xfrm>
          <a:prstGeom prst="rect">
            <a:avLst/>
          </a:prstGeom>
          <a:ln>
            <a:noFill/>
          </a:ln>
          <a:extLst>
            <a:ext uri="{53640926-AAD7-44D8-BBD7-CCE9431645EC}">
              <a14:shadowObscured xmlns:a14="http://schemas.microsoft.com/office/drawing/2010/main"/>
            </a:ext>
          </a:extLst>
        </p:spPr>
      </p:pic>
      <p:pic>
        <p:nvPicPr>
          <p:cNvPr id="1026" name="Picture 2" descr="Management Studies: Function of Leadership and Importance of Effective  Leadership">
            <a:extLst>
              <a:ext uri="{FF2B5EF4-FFF2-40B4-BE49-F238E27FC236}">
                <a16:creationId xmlns:a16="http://schemas.microsoft.com/office/drawing/2014/main" id="{B56B31BB-2E43-1BCD-A1B5-819A1042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28" y="335630"/>
            <a:ext cx="6468077" cy="572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heel(1)">
                                      <p:cBhvr>
                                        <p:cTn id="14"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3303</Words>
  <Application>Microsoft Office PowerPoint</Application>
  <PresentationFormat>Widescreen</PresentationFormat>
  <Paragraphs>284</Paragraphs>
  <Slides>83</Slides>
  <Notes>7</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83</vt:i4>
      </vt:variant>
    </vt:vector>
  </HeadingPairs>
  <TitlesOfParts>
    <vt:vector size="102" baseType="lpstr">
      <vt:lpstr>-apple-system</vt:lpstr>
      <vt:lpstr>Arial</vt:lpstr>
      <vt:lpstr>Arial</vt:lpstr>
      <vt:lpstr>Aspira Webfont</vt:lpstr>
      <vt:lpstr>Calibri</vt:lpstr>
      <vt:lpstr>Calibri Light</vt:lpstr>
      <vt:lpstr>Georgia</vt:lpstr>
      <vt:lpstr>Georgia</vt:lpstr>
      <vt:lpstr>Lato</vt:lpstr>
      <vt:lpstr>Merriweather</vt:lpstr>
      <vt:lpstr>nunito sans</vt:lpstr>
      <vt:lpstr>Open Sans</vt:lpstr>
      <vt:lpstr>PT Sans</vt:lpstr>
      <vt:lpstr>Salesforce Sans</vt:lpstr>
      <vt:lpstr>trebuchet</vt:lpstr>
      <vt:lpstr>Trebuchet MS</vt:lpstr>
      <vt:lpstr>var(--f-primary)</vt:lpstr>
      <vt:lpstr>var(--f-secondary)</vt:lpstr>
      <vt:lpstr>Office Theme</vt:lpstr>
      <vt:lpstr>Leadership</vt:lpstr>
      <vt:lpstr>PowerPoint Presentation</vt:lpstr>
      <vt:lpstr>PowerPoint Presentation</vt:lpstr>
      <vt:lpstr>PowerPoint Presentation</vt:lpstr>
      <vt:lpstr>PowerPoint Presentation</vt:lpstr>
      <vt:lpstr>Concept</vt:lpstr>
      <vt:lpstr>Concept </vt:lpstr>
      <vt:lpstr>Need</vt:lpstr>
      <vt:lpstr>PowerPoint Presentation</vt:lpstr>
      <vt:lpstr>10 reasons why leadership is important in the workplace: </vt:lpstr>
      <vt:lpstr>PowerPoint Presentation</vt:lpstr>
      <vt:lpstr>PowerPoint Presentation</vt:lpstr>
      <vt:lpstr>PowerPoint Presentation</vt:lpstr>
      <vt:lpstr>PowerPoint Presentation</vt:lpstr>
      <vt:lpstr>PowerPoint Presentation</vt:lpstr>
      <vt:lpstr>Why </vt:lpstr>
      <vt:lpstr>PowerPoint Presentation</vt:lpstr>
      <vt:lpstr>PowerPoint Presentation</vt:lpstr>
      <vt:lpstr>PowerPoint Presentation</vt:lpstr>
      <vt:lpstr>PowerPoint Presentation</vt:lpstr>
      <vt:lpstr>Styles of Leadership </vt:lpstr>
      <vt:lpstr>Theory of Leadership</vt:lpstr>
      <vt:lpstr>PowerPoint Presentation</vt:lpstr>
      <vt:lpstr>PowerPoint Presentation</vt:lpstr>
      <vt:lpstr>Behavioral Theory</vt:lpstr>
      <vt:lpstr>PowerPoint Presentation</vt:lpstr>
      <vt:lpstr>PowerPoint Presentation</vt:lpstr>
      <vt:lpstr>Leadership theories based on behavioral theory are: </vt:lpstr>
      <vt:lpstr>Ohio State Studies </vt:lpstr>
      <vt:lpstr>University of Michigan Studies</vt:lpstr>
      <vt:lpstr>The Managerial Grid (Leadership Grid or Hi-Hi Leadership) </vt:lpstr>
      <vt:lpstr>PowerPoint Presentation</vt:lpstr>
      <vt:lpstr>Transactional theory</vt:lpstr>
      <vt:lpstr>Transactional Theory </vt:lpstr>
      <vt:lpstr>PowerPoint Presentation</vt:lpstr>
      <vt:lpstr>PowerPoint Presentation</vt:lpstr>
      <vt:lpstr>Transformational theory</vt:lpstr>
      <vt:lpstr>Transformational Theory </vt:lpstr>
      <vt:lpstr>PowerPoint Presentation</vt:lpstr>
      <vt:lpstr>PowerPoint Presentation</vt:lpstr>
      <vt:lpstr>Key features of Transformational Leadership Theory </vt:lpstr>
      <vt:lpstr>PowerPoint Presentation</vt:lpstr>
      <vt:lpstr>PowerPoint Presentation</vt:lpstr>
      <vt:lpstr>Charismatic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Styles </vt:lpstr>
      <vt:lpstr>PowerPoint Presentation</vt:lpstr>
      <vt:lpstr>PowerPoint Presentation</vt:lpstr>
      <vt:lpstr>PowerPoint Presentation</vt:lpstr>
      <vt:lpstr>Management Styles</vt:lpstr>
      <vt:lpstr>Participative Management</vt:lpstr>
      <vt:lpstr>Participative Management</vt:lpstr>
      <vt:lpstr>PowerPoint Presentation</vt:lpstr>
      <vt:lpstr>Objectives of Participative Management</vt:lpstr>
      <vt:lpstr>PowerPoint Presentation</vt:lpstr>
      <vt:lpstr>What are the advantages and disadvantages of participatory management for employees and the company? </vt:lpstr>
      <vt:lpstr>Management by objectives (MBO)</vt:lpstr>
      <vt:lpstr>MBO Process</vt:lpstr>
      <vt:lpstr>PowerPoint Presentation</vt:lpstr>
      <vt:lpstr>PowerPoint Presentation</vt:lpstr>
      <vt:lpstr>Objectives of Management </vt:lpstr>
      <vt:lpstr>Advantage of MBO</vt:lpstr>
      <vt:lpstr>Disadvantage</vt:lpstr>
      <vt:lpstr>Management by exception </vt:lpstr>
      <vt:lpstr>PowerPoint Presentation</vt:lpstr>
      <vt:lpstr>PowerPoint Presentation</vt:lpstr>
      <vt:lpstr>PowerPoint Presentation</vt:lpstr>
      <vt:lpstr>PowerPoint Presentation</vt:lpstr>
      <vt:lpstr>PowerPoint Presentation</vt:lpstr>
      <vt:lpstr>Contemporary issue of leadership in Nepali Organizations</vt:lpstr>
      <vt:lpstr>PowerPoint Presentation</vt:lpstr>
      <vt:lpstr>PowerPoint Presentation</vt:lpstr>
      <vt:lpstr>PowerPoint Presentation</vt:lpstr>
      <vt:lpstr>PowerPoint Presentation</vt:lpstr>
      <vt:lpstr>Case study tomorrow class 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dc:title>
  <dc:creator>DELL</dc:creator>
  <cp:lastModifiedBy>DELL</cp:lastModifiedBy>
  <cp:revision>91</cp:revision>
  <dcterms:created xsi:type="dcterms:W3CDTF">2022-05-01T15:57:36Z</dcterms:created>
  <dcterms:modified xsi:type="dcterms:W3CDTF">2025-05-14T00:07:46Z</dcterms:modified>
</cp:coreProperties>
</file>